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363" r:id="rId3"/>
    <p:sldId id="327" r:id="rId4"/>
    <p:sldId id="331" r:id="rId5"/>
    <p:sldId id="332" r:id="rId6"/>
    <p:sldId id="337" r:id="rId7"/>
    <p:sldId id="338" r:id="rId8"/>
    <p:sldId id="339" r:id="rId9"/>
    <p:sldId id="340" r:id="rId10"/>
    <p:sldId id="341" r:id="rId11"/>
    <p:sldId id="342" r:id="rId12"/>
    <p:sldId id="343" r:id="rId13"/>
    <p:sldId id="362" r:id="rId14"/>
    <p:sldId id="345" r:id="rId15"/>
    <p:sldId id="344" r:id="rId16"/>
    <p:sldId id="348" r:id="rId17"/>
    <p:sldId id="352" r:id="rId18"/>
    <p:sldId id="350" r:id="rId19"/>
    <p:sldId id="351" r:id="rId20"/>
    <p:sldId id="334" r:id="rId21"/>
    <p:sldId id="354" r:id="rId22"/>
    <p:sldId id="356" r:id="rId23"/>
    <p:sldId id="355" r:id="rId24"/>
    <p:sldId id="361" r:id="rId25"/>
    <p:sldId id="360" r:id="rId26"/>
    <p:sldId id="357" r:id="rId27"/>
    <p:sldId id="358" r:id="rId28"/>
    <p:sldId id="359" r:id="rId29"/>
  </p:sldIdLst>
  <p:sldSz cx="12192000" cy="6858000"/>
  <p:notesSz cx="6858000" cy="9144000"/>
  <p:custDataLst>
    <p:tags r:id="rId35"/>
  </p:custDataLst>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J" initials="W" lastIdx="1" clrIdx="0"/>
  <p:cmAuthor id="2" name="作者" initials="A" lastIdx="0" clrIdx="1"/>
  <p:cmAuthor id="3" name="86189" initials="8" lastIdx="1" clrIdx="2"/>
  <p:cmAuthor id="4" name="13418" initials="1"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54"/>
        <p:guide pos="384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gs" Target="tags/tag89.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609600" y="1600200"/>
            <a:ext cx="109728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4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7620" y="0"/>
            <a:ext cx="12199620" cy="68535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2800" b="1" dirty="0">
                <a:solidFill>
                  <a:srgbClr val="01458E"/>
                </a:solidFill>
                <a:latin typeface="微软雅黑" panose="020B0503020204020204" charset="-122"/>
                <a:ea typeface="微软雅黑" panose="020B0503020204020204" charset="-122"/>
                <a:cs typeface="+mn-cs"/>
              </a:rPr>
              <a:t>二、绿色工厂动态管理表的填报</a:t>
            </a:r>
            <a:endParaRPr lang="zh-CN" altLang="en-US" sz="2800" b="1" dirty="0">
              <a:solidFill>
                <a:srgbClr val="01458E"/>
              </a:solidFill>
              <a:latin typeface="微软雅黑" panose="020B0503020204020204" charset="-122"/>
              <a:ea typeface="微软雅黑" panose="020B0503020204020204" charset="-122"/>
              <a:cs typeface="+mn-cs"/>
            </a:endParaRPr>
          </a:p>
        </p:txBody>
      </p:sp>
      <p:graphicFrame>
        <p:nvGraphicFramePr>
          <p:cNvPr id="4" name="表格 3"/>
          <p:cNvGraphicFramePr/>
          <p:nvPr>
            <p:custDataLst>
              <p:tags r:id="rId1"/>
            </p:custDataLst>
          </p:nvPr>
        </p:nvGraphicFramePr>
        <p:xfrm>
          <a:off x="119380" y="1124458"/>
          <a:ext cx="8448040" cy="5736590"/>
        </p:xfrm>
        <a:graphic>
          <a:graphicData uri="http://schemas.openxmlformats.org/drawingml/2006/table">
            <a:tbl>
              <a:tblPr/>
              <a:tblGrid>
                <a:gridCol w="570865"/>
                <a:gridCol w="602615"/>
                <a:gridCol w="441960"/>
                <a:gridCol w="1197610"/>
                <a:gridCol w="986790"/>
                <a:gridCol w="215900"/>
                <a:gridCol w="1268095"/>
                <a:gridCol w="578485"/>
                <a:gridCol w="2585720"/>
              </a:tblGrid>
              <a:tr h="279400">
                <a:tc gridSpan="9">
                  <a:txBody>
                    <a:bodyPr/>
                    <a:p>
                      <a:pPr algn="ctr">
                        <a:buNone/>
                      </a:pPr>
                      <a:r>
                        <a:rPr lang="en-US" sz="1200" b="1">
                          <a:latin typeface="仿宋" panose="02010609060101010101" charset="-122"/>
                          <a:ea typeface="仿宋" panose="02010609060101010101" charset="-122"/>
                          <a:cs typeface="仿宋" panose="02010609060101010101" charset="-122"/>
                        </a:rPr>
                        <a:t>水资源使用情况</a:t>
                      </a:r>
                      <a:endParaRPr lang="en-US" altLang="en-US" sz="1200" b="1">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0000">
                <a:tc gridSpan="2">
                  <a:txBody>
                    <a:bodyPr/>
                    <a:p>
                      <a:pPr>
                        <a:buNone/>
                      </a:pPr>
                      <a:r>
                        <a:rPr lang="en-US" sz="1200">
                          <a:latin typeface="仿宋" panose="02010609060101010101" charset="-122"/>
                          <a:ea typeface="仿宋" panose="02010609060101010101" charset="-122"/>
                          <a:cs typeface="仿宋" panose="02010609060101010101" charset="-122"/>
                        </a:rPr>
                        <a:t>新鲜水使用量</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lgn="ctr">
                        <a:buNone/>
                      </a:pPr>
                      <a:r>
                        <a:rPr lang="en-US" sz="1200">
                          <a:latin typeface="仿宋" panose="02010609060101010101" charset="-122"/>
                          <a:ea typeface="仿宋" panose="02010609060101010101" charset="-122"/>
                          <a:cs typeface="宋体" panose="02010600030101010101" pitchFamily="2" charset="-122"/>
                        </a:rPr>
                        <a:t>m</a:t>
                      </a:r>
                      <a:r>
                        <a:rPr lang="en-US" sz="1200" baseline="30000">
                          <a:latin typeface="仿宋" panose="02010609060101010101" charset="-122"/>
                          <a:ea typeface="仿宋" panose="02010609060101010101" charset="-122"/>
                          <a:cs typeface="宋体" panose="02010600030101010101" pitchFamily="2" charset="-122"/>
                        </a:rPr>
                        <a:t>3</a:t>
                      </a:r>
                      <a:endParaRPr lang="en-US" altLang="en-US" sz="1200">
                        <a:latin typeface="仿宋" panose="02010609060101010101" charset="-122"/>
                        <a:ea typeface="仿宋"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指工厂各种途径取得的新鲜水使用量</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gridSpan="2">
                  <a:txBody>
                    <a:bodyPr/>
                    <a:p>
                      <a:pPr>
                        <a:buNone/>
                      </a:pPr>
                      <a:r>
                        <a:rPr lang="en-US" sz="1200">
                          <a:latin typeface="仿宋" panose="02010609060101010101" charset="-122"/>
                          <a:ea typeface="仿宋" panose="02010609060101010101" charset="-122"/>
                          <a:cs typeface="Times New Roman" panose="02020603050405020304" charset="0"/>
                        </a:rPr>
                        <a:t>废水</a:t>
                      </a:r>
                      <a:r>
                        <a:rPr lang="en-US" sz="1200">
                          <a:latin typeface="仿宋" panose="02010609060101010101" charset="-122"/>
                          <a:ea typeface="仿宋" panose="02010609060101010101" charset="-122"/>
                          <a:cs typeface="仿宋" panose="02010609060101010101" charset="-122"/>
                        </a:rPr>
                        <a:t>外排</a:t>
                      </a:r>
                      <a:r>
                        <a:rPr lang="en-US" sz="1200">
                          <a:latin typeface="仿宋" panose="02010609060101010101" charset="-122"/>
                          <a:ea typeface="仿宋" panose="02010609060101010101" charset="-122"/>
                          <a:cs typeface="Times New Roman" panose="02020603050405020304" charset="0"/>
                        </a:rPr>
                        <a:t>量</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lgn="ctr">
                        <a:buNone/>
                      </a:pPr>
                      <a:r>
                        <a:rPr lang="en-US" sz="1200">
                          <a:latin typeface="仿宋" panose="02010609060101010101" charset="-122"/>
                          <a:ea typeface="仿宋" panose="02010609060101010101" charset="-122"/>
                          <a:cs typeface="宋体" panose="02010600030101010101" pitchFamily="2" charset="-122"/>
                        </a:rPr>
                        <a:t>m</a:t>
                      </a:r>
                      <a:r>
                        <a:rPr lang="en-US" sz="1200" baseline="30000">
                          <a:latin typeface="仿宋" panose="02010609060101010101" charset="-122"/>
                          <a:ea typeface="仿宋" panose="02010609060101010101" charset="-122"/>
                          <a:cs typeface="宋体" panose="02010600030101010101" pitchFamily="2" charset="-122"/>
                        </a:rPr>
                        <a:t>3</a:t>
                      </a:r>
                      <a:endParaRPr lang="en-US" altLang="en-US" sz="1200">
                        <a:latin typeface="仿宋" panose="02010609060101010101" charset="-122"/>
                        <a:ea typeface="仿宋"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指工厂排污口向外界排放的废水量</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gridSpan="2">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重复利用水量</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m</a:t>
                      </a:r>
                      <a:r>
                        <a:rPr lang="en-US" sz="1200" baseline="30000">
                          <a:solidFill>
                            <a:srgbClr val="000000"/>
                          </a:solidFill>
                          <a:latin typeface="仿宋" panose="02010609060101010101" charset="-122"/>
                          <a:ea typeface="仿宋" panose="02010609060101010101" charset="-122"/>
                          <a:cs typeface="仿宋" panose="02010609060101010101" charset="-122"/>
                        </a:rPr>
                        <a:t>3</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Times New Roman" panose="02020603050405020304" charset="0"/>
                        </a:rPr>
                        <a:t>指工业企业内部，循环利用的水量和直接或经处理后回收再利用的水量，即工业企业中所有未经处理或处理后重复使用的水量总和，包括循环用水量、串联用水量和回用水量。</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rowSpan="6">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主要产品1名称：</a:t>
                      </a:r>
                      <a:endParaRPr 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单位产品取水量</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单位：</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请根据GB/T 7119-2018《节水型企业评价导则》或行业取水定额标准进行测算。</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对标标准名称</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4">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5">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请自行与本行业的取水定额标准（可在https://std.samr.gov.cn/查找）进行对标，指标单位与前一行单位产品取水量一致。无取水定额标准的直接勾选无相关标准。</a:t>
                      </a:r>
                      <a:endParaRPr lang="en-US" sz="1200">
                        <a:solidFill>
                          <a:srgbClr val="000000"/>
                        </a:solidFill>
                        <a:latin typeface="仿宋" panose="02010609060101010101" charset="-122"/>
                        <a:ea typeface="仿宋" panose="02010609060101010101" charset="-122"/>
                        <a:cs typeface="仿宋" panose="02010609060101010101" charset="-122"/>
                      </a:endParaRPr>
                    </a:p>
                    <a:p>
                      <a:pPr>
                        <a:buNone/>
                      </a:pPr>
                      <a:r>
                        <a:rPr lang="en-US" altLang="zh-CN" sz="1200">
                          <a:latin typeface="宋体" panose="02010600030101010101" pitchFamily="2" charset="-122"/>
                        </a:rPr>
                        <a:t> </a:t>
                      </a:r>
                      <a:endParaRPr lang="en-US" altLang="zh-CN" sz="1200">
                        <a:latin typeface="宋体" panose="02010600030101010101" pitchFamily="2" charset="-122"/>
                      </a:endParaRPr>
                    </a:p>
                    <a:p>
                      <a:pPr>
                        <a:buNone/>
                      </a:pPr>
                      <a:r>
                        <a:rPr lang="en-US" altLang="zh-CN" sz="1200">
                          <a:latin typeface="宋体" panose="02010600030101010101" pitchFamily="2" charset="-122"/>
                        </a:rPr>
                        <a:t> </a:t>
                      </a:r>
                      <a:endParaRPr lang="en-US" altLang="zh-CN" sz="1200">
                        <a:latin typeface="宋体" panose="02010600030101010101" pitchFamily="2" charset="-122"/>
                      </a:endParaRPr>
                    </a:p>
                    <a:p>
                      <a:pPr>
                        <a:buNone/>
                      </a:pPr>
                      <a:r>
                        <a:rPr lang="en-US" altLang="zh-CN" sz="1200">
                          <a:latin typeface="宋体" panose="02010600030101010101" pitchFamily="2" charset="-122"/>
                        </a:rPr>
                        <a:t> </a:t>
                      </a:r>
                      <a:endParaRPr lang="en-US" sz="12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取水定额标准中适用的现有企业取水定额值</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algn="ctr">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lgn="ctr">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取水定额标准中新建和改扩建企业取水定额值</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algn="ctr">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lgn="ctr">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取水定额标准中先进企业取水定额值</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algn="ctr">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lgn="ctr">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与最新取水定额标准对标情况</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达到现有企业取水定额</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达到新建和改扩建企业取水定额</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达到先进企业取水定额</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无相关标准</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达到现有企业取水定额</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达到新建和改扩建企业取水定额</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达到先进企业取水定额</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无相关标准</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达到现有企业取水定额</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达到新建和改扩建企业取水定额</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达到先进企业取水定额</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无相关标准</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6311900" y="116205"/>
            <a:ext cx="5622925" cy="922020"/>
          </a:xfrm>
          <a:prstGeom prst="rect">
            <a:avLst/>
          </a:prstGeom>
          <a:noFill/>
        </p:spPr>
        <p:txBody>
          <a:bodyPr wrap="square" rtlCol="0" anchor="t">
            <a:spAutoFit/>
          </a:bodyPr>
          <a:p>
            <a:r>
              <a:rPr lang="zh-CN" altLang="en-US">
                <a:solidFill>
                  <a:srgbClr val="FF0000"/>
                </a:solidFill>
                <a:sym typeface="+mn-ea"/>
              </a:rPr>
              <a:t>如果企业主要产品数量大于</a:t>
            </a:r>
            <a:r>
              <a:rPr lang="en-US" altLang="zh-CN">
                <a:solidFill>
                  <a:srgbClr val="FF0000"/>
                </a:solidFill>
                <a:sym typeface="+mn-ea"/>
              </a:rPr>
              <a:t>1</a:t>
            </a:r>
            <a:r>
              <a:rPr lang="zh-CN" altLang="en-US">
                <a:solidFill>
                  <a:srgbClr val="FF0000"/>
                </a:solidFill>
                <a:sym typeface="+mn-ea"/>
              </a:rPr>
              <a:t>，则请将各主要产品分别进行对标（最多</a:t>
            </a:r>
            <a:r>
              <a:rPr lang="en-US" altLang="zh-CN">
                <a:solidFill>
                  <a:srgbClr val="FF0000"/>
                </a:solidFill>
                <a:sym typeface="+mn-ea"/>
              </a:rPr>
              <a:t>3</a:t>
            </a:r>
            <a:r>
              <a:rPr lang="zh-CN" altLang="en-US">
                <a:solidFill>
                  <a:srgbClr val="FF0000"/>
                </a:solidFill>
                <a:sym typeface="+mn-ea"/>
              </a:rPr>
              <a:t>个），如仅有</a:t>
            </a:r>
            <a:r>
              <a:rPr lang="en-US" altLang="zh-CN">
                <a:solidFill>
                  <a:srgbClr val="FF0000"/>
                </a:solidFill>
                <a:sym typeface="+mn-ea"/>
              </a:rPr>
              <a:t>1</a:t>
            </a:r>
            <a:r>
              <a:rPr lang="zh-CN" altLang="en-US">
                <a:solidFill>
                  <a:srgbClr val="FF0000"/>
                </a:solidFill>
                <a:sym typeface="+mn-ea"/>
              </a:rPr>
              <a:t>种主要产品则不需要填写产品</a:t>
            </a:r>
            <a:r>
              <a:rPr lang="en-US" altLang="zh-CN">
                <a:solidFill>
                  <a:srgbClr val="FF0000"/>
                </a:solidFill>
                <a:sym typeface="+mn-ea"/>
              </a:rPr>
              <a:t>2</a:t>
            </a:r>
            <a:r>
              <a:rPr lang="zh-CN" altLang="en-US">
                <a:solidFill>
                  <a:srgbClr val="FF0000"/>
                </a:solidFill>
                <a:sym typeface="+mn-ea"/>
              </a:rPr>
              <a:t>和</a:t>
            </a:r>
            <a:r>
              <a:rPr lang="en-US" altLang="zh-CN">
                <a:solidFill>
                  <a:srgbClr val="FF0000"/>
                </a:solidFill>
                <a:sym typeface="+mn-ea"/>
              </a:rPr>
              <a:t>3</a:t>
            </a:r>
            <a:r>
              <a:rPr lang="zh-CN" altLang="en-US">
                <a:solidFill>
                  <a:srgbClr val="FF0000"/>
                </a:solidFill>
                <a:sym typeface="+mn-ea"/>
              </a:rPr>
              <a:t>。</a:t>
            </a:r>
            <a:endParaRPr lang="zh-CN" altLang="en-US">
              <a:solidFill>
                <a:srgbClr val="FF0000"/>
              </a:solidFill>
              <a:sym typeface="+mn-ea"/>
            </a:endParaRPr>
          </a:p>
        </p:txBody>
      </p:sp>
      <p:sp>
        <p:nvSpPr>
          <p:cNvPr id="6" name="右大括号 5"/>
          <p:cNvSpPr/>
          <p:nvPr>
            <p:custDataLst>
              <p:tags r:id="rId2"/>
            </p:custDataLst>
          </p:nvPr>
        </p:nvSpPr>
        <p:spPr>
          <a:xfrm>
            <a:off x="8688070" y="1484630"/>
            <a:ext cx="288290" cy="140843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7" name="文本框 6"/>
          <p:cNvSpPr txBox="1"/>
          <p:nvPr>
            <p:custDataLst>
              <p:tags r:id="rId3"/>
            </p:custDataLst>
          </p:nvPr>
        </p:nvSpPr>
        <p:spPr>
          <a:xfrm>
            <a:off x="9119870" y="1417955"/>
            <a:ext cx="2531745" cy="1076325"/>
          </a:xfrm>
          <a:prstGeom prst="rect">
            <a:avLst/>
          </a:prstGeom>
          <a:noFill/>
        </p:spPr>
        <p:txBody>
          <a:bodyPr wrap="square" rtlCol="0">
            <a:spAutoFit/>
          </a:bodyPr>
          <a:p>
            <a:r>
              <a:rPr lang="zh-CN" altLang="en-US" sz="1600">
                <a:solidFill>
                  <a:srgbClr val="FF0000"/>
                </a:solidFill>
              </a:rPr>
              <a:t>根据用水统计台账填写。如果未统计重复利用水量的可自主进行估算，并在特殊情况说明中备注。</a:t>
            </a:r>
            <a:endParaRPr lang="zh-CN" altLang="en-US" sz="1600">
              <a:solidFill>
                <a:srgbClr val="FF0000"/>
              </a:solidFill>
            </a:endParaRPr>
          </a:p>
        </p:txBody>
      </p:sp>
      <p:sp>
        <p:nvSpPr>
          <p:cNvPr id="8" name="文本框 7"/>
          <p:cNvSpPr txBox="1"/>
          <p:nvPr/>
        </p:nvSpPr>
        <p:spPr>
          <a:xfrm>
            <a:off x="9192260" y="4364990"/>
            <a:ext cx="2581275" cy="1322070"/>
          </a:xfrm>
          <a:prstGeom prst="rect">
            <a:avLst/>
          </a:prstGeom>
          <a:noFill/>
        </p:spPr>
        <p:txBody>
          <a:bodyPr wrap="square" rtlCol="0" anchor="t">
            <a:spAutoFit/>
          </a:bodyPr>
          <a:p>
            <a:r>
              <a:rPr lang="zh-CN" altLang="en-US" sz="1600">
                <a:solidFill>
                  <a:srgbClr val="FF0000"/>
                </a:solidFill>
                <a:sym typeface="+mn-ea"/>
              </a:rPr>
              <a:t>如果有可对标的标准，则填写标准名字和其中对应的指标值。如果无可对标的标准，则该部分内容填无跳过。</a:t>
            </a:r>
            <a:endParaRPr lang="zh-CN" altLang="en-US" sz="1600">
              <a:solidFill>
                <a:srgbClr val="FF0000"/>
              </a:solidFill>
              <a:sym typeface="+mn-ea"/>
            </a:endParaRPr>
          </a:p>
        </p:txBody>
      </p:sp>
      <p:sp>
        <p:nvSpPr>
          <p:cNvPr id="9" name="右大括号 8"/>
          <p:cNvSpPr/>
          <p:nvPr>
            <p:custDataLst>
              <p:tags r:id="rId4"/>
            </p:custDataLst>
          </p:nvPr>
        </p:nvSpPr>
        <p:spPr>
          <a:xfrm>
            <a:off x="8710930" y="3783965"/>
            <a:ext cx="288290" cy="248412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文本框 9"/>
          <p:cNvSpPr txBox="1"/>
          <p:nvPr/>
        </p:nvSpPr>
        <p:spPr>
          <a:xfrm>
            <a:off x="9192260" y="2853055"/>
            <a:ext cx="2302510" cy="1076325"/>
          </a:xfrm>
          <a:prstGeom prst="rect">
            <a:avLst/>
          </a:prstGeom>
          <a:noFill/>
        </p:spPr>
        <p:txBody>
          <a:bodyPr wrap="square" rtlCol="0" anchor="t">
            <a:spAutoFit/>
          </a:bodyPr>
          <a:p>
            <a:r>
              <a:rPr lang="zh-CN" altLang="en-US" sz="1600">
                <a:solidFill>
                  <a:srgbClr val="FF0000"/>
                </a:solidFill>
                <a:sym typeface="+mn-ea"/>
              </a:rPr>
              <a:t>如产品无取水定额标准，且无法使用单位产品</a:t>
            </a:r>
            <a:r>
              <a:rPr lang="zh-CN" altLang="en-US" sz="1600">
                <a:solidFill>
                  <a:srgbClr val="FF0000"/>
                </a:solidFill>
                <a:sym typeface="+mn-ea"/>
              </a:rPr>
              <a:t>取水量为单位的，可使用单位产值能耗</a:t>
            </a:r>
            <a:endParaRPr lang="zh-CN" altLang="en-US" sz="1600">
              <a:solidFill>
                <a:srgbClr val="FF0000"/>
              </a:solidFill>
              <a:sym typeface="+mn-ea"/>
            </a:endParaRPr>
          </a:p>
        </p:txBody>
      </p:sp>
      <p:cxnSp>
        <p:nvCxnSpPr>
          <p:cNvPr id="11" name="直接箭头连接符 10"/>
          <p:cNvCxnSpPr/>
          <p:nvPr>
            <p:custDataLst>
              <p:tags r:id="rId5"/>
            </p:custDataLst>
          </p:nvPr>
        </p:nvCxnSpPr>
        <p:spPr>
          <a:xfrm flipH="1">
            <a:off x="8567420" y="3284855"/>
            <a:ext cx="431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2800" b="1" dirty="0">
                <a:solidFill>
                  <a:srgbClr val="01458E"/>
                </a:solidFill>
                <a:latin typeface="微软雅黑" panose="020B0503020204020204" charset="-122"/>
                <a:ea typeface="微软雅黑" panose="020B0503020204020204" charset="-122"/>
                <a:cs typeface="+mn-cs"/>
              </a:rPr>
              <a:t>二、绿色工厂动态管理表的填报</a:t>
            </a:r>
            <a:endParaRPr lang="zh-CN" altLang="en-US" sz="2800" b="1" dirty="0">
              <a:solidFill>
                <a:srgbClr val="01458E"/>
              </a:solidFill>
              <a:latin typeface="微软雅黑" panose="020B0503020204020204" charset="-122"/>
              <a:ea typeface="微软雅黑" panose="020B0503020204020204" charset="-122"/>
              <a:cs typeface="+mn-cs"/>
            </a:endParaRPr>
          </a:p>
        </p:txBody>
      </p:sp>
      <p:graphicFrame>
        <p:nvGraphicFramePr>
          <p:cNvPr id="3" name="表格 2"/>
          <p:cNvGraphicFramePr/>
          <p:nvPr>
            <p:custDataLst>
              <p:tags r:id="rId1"/>
            </p:custDataLst>
          </p:nvPr>
        </p:nvGraphicFramePr>
        <p:xfrm>
          <a:off x="982980" y="1844675"/>
          <a:ext cx="8997950" cy="4360545"/>
        </p:xfrm>
        <a:graphic>
          <a:graphicData uri="http://schemas.openxmlformats.org/drawingml/2006/table">
            <a:tbl>
              <a:tblPr/>
              <a:tblGrid>
                <a:gridCol w="1249363"/>
                <a:gridCol w="673100"/>
                <a:gridCol w="1244600"/>
                <a:gridCol w="609600"/>
                <a:gridCol w="609600"/>
                <a:gridCol w="1239837"/>
                <a:gridCol w="615950"/>
                <a:gridCol w="2755900"/>
              </a:tblGrid>
              <a:tr h="520065">
                <a:tc gridSpan="8">
                  <a:txBody>
                    <a:bodyPr/>
                    <a:p>
                      <a:pPr algn="ctr">
                        <a:lnSpc>
                          <a:spcPct val="150000"/>
                        </a:lnSpc>
                        <a:buNone/>
                      </a:pPr>
                      <a:r>
                        <a:rPr lang="en-US" sz="1200" b="1">
                          <a:latin typeface="仿宋" panose="02010609060101010101" charset="-122"/>
                          <a:ea typeface="仿宋" panose="02010609060101010101" charset="-122"/>
                          <a:cs typeface="仿宋" panose="02010609060101010101" charset="-122"/>
                        </a:rPr>
                        <a:t>污染物排放情况</a:t>
                      </a:r>
                      <a:endParaRPr lang="en-US" altLang="en-US" sz="1200" b="1">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48640">
                <a:tc gridSpan="2">
                  <a:txBody>
                    <a:bodyPr/>
                    <a:p>
                      <a:pPr>
                        <a:lnSpc>
                          <a:spcPct val="150000"/>
                        </a:lnSpc>
                        <a:buNone/>
                      </a:pPr>
                      <a:r>
                        <a:rPr lang="en-US" sz="1200">
                          <a:latin typeface="仿宋" panose="02010609060101010101" charset="-122"/>
                          <a:ea typeface="仿宋" panose="02010609060101010101" charset="-122"/>
                          <a:cs typeface="仿宋" panose="02010609060101010101" charset="-122"/>
                        </a:rPr>
                        <a:t>超低排放改造</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5">
                  <a:txBody>
                    <a:bodyPr/>
                    <a:p>
                      <a:pPr algn="ctr">
                        <a:lnSpc>
                          <a:spcPct val="150000"/>
                        </a:lnSpc>
                        <a:buNone/>
                      </a:pPr>
                      <a:r>
                        <a:rPr lang="en-US" sz="1200">
                          <a:solidFill>
                            <a:srgbClr val="000000"/>
                          </a:solidFill>
                          <a:latin typeface="仿宋" panose="02010609060101010101" charset="-122"/>
                          <a:ea typeface="仿宋" panose="02010609060101010101" charset="-122"/>
                          <a:cs typeface="仿宋" panose="02010609060101010101" charset="-122"/>
                        </a:rPr>
                        <a:t>是否完成相关政府部门要求的超低排放改造任务: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未被下达任务</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lnSpc>
                          <a:spcPct val="150000"/>
                        </a:lnSpc>
                        <a:buNone/>
                      </a:pPr>
                      <a:r>
                        <a:rPr lang="en-US" sz="1200">
                          <a:solidFill>
                            <a:srgbClr val="000000"/>
                          </a:solidFill>
                          <a:latin typeface="仿宋" panose="02010609060101010101" charset="-122"/>
                          <a:ea typeface="仿宋" panose="02010609060101010101" charset="-122"/>
                          <a:cs typeface="仿宋" panose="02010609060101010101" charset="-122"/>
                        </a:rPr>
                        <a:t>被相关政府部门下达超低排放改造任务或纳入超低排放改造行业的工厂填写。</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p>
                      <a:pPr>
                        <a:lnSpc>
                          <a:spcPct val="150000"/>
                        </a:lnSpc>
                        <a:buNone/>
                      </a:pPr>
                      <a:r>
                        <a:rPr lang="en-US" sz="1200">
                          <a:latin typeface="仿宋" panose="02010609060101010101" charset="-122"/>
                          <a:ea typeface="仿宋" panose="02010609060101010101" charset="-122"/>
                          <a:cs typeface="仿宋" panose="02010609060101010101" charset="-122"/>
                        </a:rPr>
                        <a:t>氨氮排放量</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ct val="150000"/>
                        </a:lnSpc>
                        <a:buNone/>
                      </a:pPr>
                      <a:r>
                        <a:rPr lang="en-US" sz="1200">
                          <a:latin typeface="仿宋" panose="02010609060101010101" charset="-122"/>
                          <a:ea typeface="仿宋" panose="02010609060101010101" charset="-122"/>
                          <a:cs typeface="仿宋" panose="02010609060101010101" charset="-122"/>
                        </a:rPr>
                        <a:t>吨</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ct val="150000"/>
                        </a:lnSpc>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ct val="150000"/>
                        </a:lnSpc>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6">
                  <a:txBody>
                    <a:bodyPr/>
                    <a:p>
                      <a:pPr>
                        <a:lnSpc>
                          <a:spcPct val="150000"/>
                        </a:lnSpc>
                        <a:buNone/>
                      </a:pPr>
                      <a:r>
                        <a:rPr lang="en-US" sz="1200">
                          <a:solidFill>
                            <a:srgbClr val="000000"/>
                          </a:solidFill>
                          <a:latin typeface="仿宋" panose="02010609060101010101" charset="-122"/>
                          <a:ea typeface="仿宋" panose="02010609060101010101" charset="-122"/>
                          <a:cs typeface="仿宋" panose="02010609060101010101" charset="-122"/>
                        </a:rPr>
                        <a:t>本部分填报数据请以排污许可证执行报告数据为准（数据可在</a:t>
                      </a:r>
                      <a:r>
                        <a:rPr lang="zh-CN" altLang="en-US" sz="1200">
                          <a:solidFill>
                            <a:srgbClr val="000000"/>
                          </a:solidFill>
                          <a:latin typeface="仿宋" panose="02010609060101010101" charset="-122"/>
                          <a:ea typeface="仿宋" panose="02010609060101010101" charset="-122"/>
                          <a:cs typeface="仿宋" panose="02010609060101010101" charset="-122"/>
                        </a:rPr>
                        <a:t>全国排污许可证管理信息</a:t>
                      </a:r>
                      <a:r>
                        <a:rPr lang="en-US" sz="1200">
                          <a:solidFill>
                            <a:srgbClr val="000000"/>
                          </a:solidFill>
                          <a:latin typeface="仿宋" panose="02010609060101010101" charset="-122"/>
                          <a:ea typeface="仿宋" panose="02010609060101010101" charset="-122"/>
                          <a:cs typeface="仿宋" panose="02010609060101010101" charset="-122"/>
                        </a:rPr>
                        <a:t>平台输入企业名称后在执行报告中查询：http://permit.mee.gov.cn/perxxgkinfo/syssb/xkgg/xkgg!licenseInformation.action）。查询不到的企业根据污染物监测报告测算。无该项排放时填0。</a:t>
                      </a:r>
                      <a:endParaRPr lang="en-US" sz="1200">
                        <a:solidFill>
                          <a:srgbClr val="000000"/>
                        </a:solidFill>
                        <a:latin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p>
                      <a:pPr>
                        <a:lnSpc>
                          <a:spcPct val="150000"/>
                        </a:lnSpc>
                        <a:buNone/>
                      </a:pPr>
                      <a:r>
                        <a:rPr lang="en-US" sz="1200">
                          <a:latin typeface="仿宋" panose="02010609060101010101" charset="-122"/>
                          <a:ea typeface="仿宋" panose="02010609060101010101" charset="-122"/>
                          <a:cs typeface="仿宋" panose="02010609060101010101" charset="-122"/>
                        </a:rPr>
                        <a:t>COD排放量</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ct val="150000"/>
                        </a:lnSpc>
                        <a:buNone/>
                      </a:pPr>
                      <a:r>
                        <a:rPr lang="en-US" sz="1200">
                          <a:latin typeface="仿宋" panose="02010609060101010101" charset="-122"/>
                          <a:ea typeface="仿宋" panose="02010609060101010101" charset="-122"/>
                          <a:cs typeface="仿宋" panose="02010609060101010101" charset="-122"/>
                        </a:rPr>
                        <a:t>吨</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ct val="150000"/>
                        </a:lnSpc>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ct val="150000"/>
                        </a:lnSpc>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p>
                      <a:pPr>
                        <a:lnSpc>
                          <a:spcPct val="150000"/>
                        </a:lnSpc>
                        <a:buNone/>
                      </a:pPr>
                      <a:r>
                        <a:rPr lang="en-US" sz="1200">
                          <a:latin typeface="仿宋" panose="02010609060101010101" charset="-122"/>
                          <a:ea typeface="仿宋" panose="02010609060101010101" charset="-122"/>
                          <a:cs typeface="仿宋" panose="02010609060101010101" charset="-122"/>
                        </a:rPr>
                        <a:t>SO</a:t>
                      </a:r>
                      <a:r>
                        <a:rPr lang="en-US" sz="1200" baseline="-25000">
                          <a:latin typeface="仿宋" panose="02010609060101010101" charset="-122"/>
                          <a:ea typeface="仿宋" panose="02010609060101010101" charset="-122"/>
                          <a:cs typeface="仿宋" panose="02010609060101010101" charset="-122"/>
                        </a:rPr>
                        <a:t>2</a:t>
                      </a:r>
                      <a:r>
                        <a:rPr lang="en-US" sz="1200">
                          <a:latin typeface="仿宋" panose="02010609060101010101" charset="-122"/>
                          <a:ea typeface="仿宋" panose="02010609060101010101" charset="-122"/>
                          <a:cs typeface="仿宋" panose="02010609060101010101" charset="-122"/>
                        </a:rPr>
                        <a:t>排放量</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ct val="150000"/>
                        </a:lnSpc>
                        <a:buNone/>
                      </a:pPr>
                      <a:r>
                        <a:rPr lang="en-US" sz="1200">
                          <a:latin typeface="仿宋" panose="02010609060101010101" charset="-122"/>
                          <a:ea typeface="仿宋" panose="02010609060101010101" charset="-122"/>
                          <a:cs typeface="仿宋" panose="02010609060101010101" charset="-122"/>
                        </a:rPr>
                        <a:t>吨</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ct val="150000"/>
                        </a:lnSpc>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ct val="150000"/>
                        </a:lnSpc>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p>
                      <a:pPr>
                        <a:lnSpc>
                          <a:spcPct val="150000"/>
                        </a:lnSpc>
                        <a:buNone/>
                      </a:pPr>
                      <a:r>
                        <a:rPr lang="en-US" sz="1200">
                          <a:latin typeface="仿宋" panose="02010609060101010101" charset="-122"/>
                          <a:ea typeface="仿宋" panose="02010609060101010101" charset="-122"/>
                          <a:cs typeface="仿宋" panose="02010609060101010101" charset="-122"/>
                        </a:rPr>
                        <a:t>NO</a:t>
                      </a:r>
                      <a:r>
                        <a:rPr lang="en-US" sz="1200" baseline="-25000">
                          <a:latin typeface="仿宋" panose="02010609060101010101" charset="-122"/>
                          <a:ea typeface="仿宋" panose="02010609060101010101" charset="-122"/>
                          <a:cs typeface="仿宋" panose="02010609060101010101" charset="-122"/>
                        </a:rPr>
                        <a:t>X</a:t>
                      </a:r>
                      <a:r>
                        <a:rPr lang="en-US" sz="1200">
                          <a:latin typeface="仿宋" panose="02010609060101010101" charset="-122"/>
                          <a:ea typeface="仿宋" panose="02010609060101010101" charset="-122"/>
                          <a:cs typeface="仿宋" panose="02010609060101010101" charset="-122"/>
                        </a:rPr>
                        <a:t>排放量</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ct val="150000"/>
                        </a:lnSpc>
                        <a:buNone/>
                      </a:pPr>
                      <a:r>
                        <a:rPr lang="en-US" sz="1200">
                          <a:latin typeface="仿宋" panose="02010609060101010101" charset="-122"/>
                          <a:ea typeface="仿宋" panose="02010609060101010101" charset="-122"/>
                          <a:cs typeface="仿宋" panose="02010609060101010101" charset="-122"/>
                        </a:rPr>
                        <a:t>吨</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ct val="150000"/>
                        </a:lnSpc>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ct val="150000"/>
                        </a:lnSpc>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p>
                      <a:pPr>
                        <a:lnSpc>
                          <a:spcPct val="150000"/>
                        </a:lnSpc>
                        <a:buNone/>
                      </a:pPr>
                      <a:r>
                        <a:rPr lang="en-US" sz="1200">
                          <a:latin typeface="仿宋" panose="02010609060101010101" charset="-122"/>
                          <a:ea typeface="仿宋" panose="02010609060101010101" charset="-122"/>
                          <a:cs typeface="仿宋" panose="02010609060101010101" charset="-122"/>
                        </a:rPr>
                        <a:t>重金属污染物排放量</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ct val="150000"/>
                        </a:lnSpc>
                        <a:buNone/>
                      </a:pPr>
                      <a:r>
                        <a:rPr lang="en-US" sz="1200">
                          <a:latin typeface="仿宋" panose="02010609060101010101" charset="-122"/>
                          <a:ea typeface="仿宋" panose="02010609060101010101" charset="-122"/>
                          <a:cs typeface="仿宋" panose="02010609060101010101" charset="-122"/>
                        </a:rPr>
                        <a:t>吨</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ct val="150000"/>
                        </a:lnSpc>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ct val="150000"/>
                        </a:lnSpc>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p>
                      <a:pPr>
                        <a:lnSpc>
                          <a:spcPct val="150000"/>
                        </a:lnSpc>
                        <a:buNone/>
                      </a:pPr>
                      <a:r>
                        <a:rPr lang="en-US" sz="1200">
                          <a:latin typeface="仿宋" panose="02010609060101010101" charset="-122"/>
                          <a:ea typeface="仿宋" panose="02010609060101010101" charset="-122"/>
                          <a:cs typeface="仿宋" panose="02010609060101010101" charset="-122"/>
                        </a:rPr>
                        <a:t>VOCs排放量</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ct val="150000"/>
                        </a:lnSpc>
                        <a:buNone/>
                      </a:pPr>
                      <a:r>
                        <a:rPr lang="en-US" sz="1200">
                          <a:latin typeface="仿宋" panose="02010609060101010101" charset="-122"/>
                          <a:ea typeface="仿宋" panose="02010609060101010101" charset="-122"/>
                          <a:cs typeface="仿宋" panose="02010609060101010101" charset="-122"/>
                        </a:rPr>
                        <a:t>吨</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ct val="150000"/>
                        </a:lnSpc>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ct val="150000"/>
                        </a:lnSpc>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custDataLst>
              <p:tags r:id="rId2"/>
            </p:custDataLst>
          </p:nvPr>
        </p:nvSpPr>
        <p:spPr>
          <a:xfrm>
            <a:off x="2063115" y="6453505"/>
            <a:ext cx="6096000" cy="368300"/>
          </a:xfrm>
          <a:prstGeom prst="rect">
            <a:avLst/>
          </a:prstGeom>
          <a:noFill/>
        </p:spPr>
        <p:txBody>
          <a:bodyPr wrap="square" rtlCol="0" anchor="t">
            <a:spAutoFit/>
          </a:bodyPr>
          <a:p>
            <a:r>
              <a:rPr lang="zh-CN" altLang="en-US">
                <a:solidFill>
                  <a:srgbClr val="FF0000"/>
                </a:solidFill>
                <a:sym typeface="+mn-ea"/>
              </a:rPr>
              <a:t>注意</a:t>
            </a:r>
            <a:r>
              <a:rPr lang="zh-CN" altLang="en-US">
                <a:solidFill>
                  <a:srgbClr val="FF0000"/>
                </a:solidFill>
                <a:sym typeface="+mn-ea"/>
              </a:rPr>
              <a:t>单位。</a:t>
            </a:r>
            <a:endParaRPr lang="zh-CN" altLang="en-US">
              <a:solidFill>
                <a:srgbClr val="FF0000"/>
              </a:solidFill>
              <a:sym typeface="+mn-ea"/>
            </a:endParaRPr>
          </a:p>
        </p:txBody>
      </p:sp>
      <p:cxnSp>
        <p:nvCxnSpPr>
          <p:cNvPr id="6" name="直接箭头连接符 5"/>
          <p:cNvCxnSpPr/>
          <p:nvPr>
            <p:custDataLst>
              <p:tags r:id="rId3"/>
            </p:custDataLst>
          </p:nvPr>
        </p:nvCxnSpPr>
        <p:spPr>
          <a:xfrm flipV="1">
            <a:off x="2495550" y="6021705"/>
            <a:ext cx="0" cy="43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文本框 12"/>
          <p:cNvSpPr txBox="1"/>
          <p:nvPr>
            <p:custDataLst>
              <p:tags r:id="rId4"/>
            </p:custDataLst>
          </p:nvPr>
        </p:nvSpPr>
        <p:spPr>
          <a:xfrm>
            <a:off x="7103745" y="385445"/>
            <a:ext cx="4846955" cy="1198880"/>
          </a:xfrm>
          <a:prstGeom prst="rect">
            <a:avLst/>
          </a:prstGeom>
          <a:noFill/>
        </p:spPr>
        <p:txBody>
          <a:bodyPr wrap="square" rtlCol="0">
            <a:spAutoFit/>
          </a:bodyPr>
          <a:p>
            <a:r>
              <a:rPr lang="zh-CN" altLang="en-US">
                <a:solidFill>
                  <a:srgbClr val="FF0000"/>
                </a:solidFill>
              </a:rPr>
              <a:t>为简化填报，本部分指标由绿色工厂</a:t>
            </a:r>
            <a:r>
              <a:rPr lang="zh-CN" altLang="en-US">
                <a:solidFill>
                  <a:srgbClr val="FF0000"/>
                </a:solidFill>
              </a:rPr>
              <a:t>国家标准的</a:t>
            </a:r>
            <a:r>
              <a:rPr lang="en-US" altLang="zh-CN">
                <a:solidFill>
                  <a:srgbClr val="FF0000"/>
                </a:solidFill>
              </a:rPr>
              <a:t>“</a:t>
            </a:r>
            <a:r>
              <a:rPr lang="zh-CN" altLang="en-US">
                <a:solidFill>
                  <a:srgbClr val="FF0000"/>
                </a:solidFill>
              </a:rPr>
              <a:t>产生量</a:t>
            </a:r>
            <a:r>
              <a:rPr lang="en-US" altLang="zh-CN">
                <a:solidFill>
                  <a:srgbClr val="FF0000"/>
                </a:solidFill>
              </a:rPr>
              <a:t>”</a:t>
            </a:r>
            <a:r>
              <a:rPr lang="zh-CN" altLang="en-US">
                <a:solidFill>
                  <a:srgbClr val="FF0000"/>
                </a:solidFill>
              </a:rPr>
              <a:t>调整为</a:t>
            </a:r>
            <a:r>
              <a:rPr lang="en-US" altLang="zh-CN">
                <a:solidFill>
                  <a:srgbClr val="FF0000"/>
                </a:solidFill>
              </a:rPr>
              <a:t>“</a:t>
            </a:r>
            <a:r>
              <a:rPr lang="zh-CN" altLang="en-US">
                <a:solidFill>
                  <a:srgbClr val="FF0000"/>
                </a:solidFill>
              </a:rPr>
              <a:t>排放量</a:t>
            </a:r>
            <a:r>
              <a:rPr lang="en-US" altLang="zh-CN">
                <a:solidFill>
                  <a:srgbClr val="FF0000"/>
                </a:solidFill>
              </a:rPr>
              <a:t>”</a:t>
            </a:r>
            <a:r>
              <a:rPr lang="zh-CN" altLang="en-US">
                <a:solidFill>
                  <a:srgbClr val="FF0000"/>
                </a:solidFill>
              </a:rPr>
              <a:t>，并提供在线查询链接。此处调整不影响新申请绿色工厂单位，申报绿色工厂时仍需使用</a:t>
            </a:r>
            <a:r>
              <a:rPr lang="en-US" altLang="zh-CN">
                <a:solidFill>
                  <a:srgbClr val="FF0000"/>
                </a:solidFill>
              </a:rPr>
              <a:t>“</a:t>
            </a:r>
            <a:r>
              <a:rPr lang="zh-CN" altLang="en-US">
                <a:solidFill>
                  <a:srgbClr val="FF0000"/>
                </a:solidFill>
              </a:rPr>
              <a:t>产生量</a:t>
            </a:r>
            <a:r>
              <a:rPr lang="en-US" altLang="zh-CN">
                <a:solidFill>
                  <a:srgbClr val="FF0000"/>
                </a:solidFill>
              </a:rPr>
              <a:t>”</a:t>
            </a:r>
            <a:r>
              <a:rPr lang="zh-CN" altLang="en-US">
                <a:solidFill>
                  <a:srgbClr val="FF0000"/>
                </a:solidFill>
              </a:rPr>
              <a:t>。</a:t>
            </a:r>
            <a:endParaRPr lang="zh-CN" altLang="en-US">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custDataLst>
              <p:tags r:id="rId1"/>
            </p:custDataLst>
          </p:nvPr>
        </p:nvPicPr>
        <p:blipFill>
          <a:blip r:embed="rId2"/>
          <a:stretch>
            <a:fillRect/>
          </a:stretch>
        </p:blipFill>
        <p:spPr>
          <a:xfrm>
            <a:off x="4079240" y="44450"/>
            <a:ext cx="7932420" cy="2245360"/>
          </a:xfrm>
          <a:prstGeom prst="rect">
            <a:avLst/>
          </a:prstGeom>
        </p:spPr>
      </p:pic>
      <p:pic>
        <p:nvPicPr>
          <p:cNvPr id="8" name="图片 7"/>
          <p:cNvPicPr>
            <a:picLocks noChangeAspect="1"/>
          </p:cNvPicPr>
          <p:nvPr/>
        </p:nvPicPr>
        <p:blipFill>
          <a:blip r:embed="rId3"/>
          <a:stretch>
            <a:fillRect/>
          </a:stretch>
        </p:blipFill>
        <p:spPr>
          <a:xfrm>
            <a:off x="3863340" y="2289810"/>
            <a:ext cx="7910830" cy="4486910"/>
          </a:xfrm>
          <a:prstGeom prst="rect">
            <a:avLst/>
          </a:prstGeom>
        </p:spPr>
      </p:pic>
      <p:sp>
        <p:nvSpPr>
          <p:cNvPr id="4" name="文本框 3"/>
          <p:cNvSpPr txBox="1"/>
          <p:nvPr/>
        </p:nvSpPr>
        <p:spPr>
          <a:xfrm>
            <a:off x="191135" y="332740"/>
            <a:ext cx="3090545" cy="1383665"/>
          </a:xfrm>
          <a:prstGeom prst="rect">
            <a:avLst/>
          </a:prstGeom>
          <a:noFill/>
        </p:spPr>
        <p:txBody>
          <a:bodyPr wrap="square" rtlCol="0" anchor="t">
            <a:spAutoFit/>
          </a:bodyPr>
          <a:p>
            <a:pPr algn="l">
              <a:lnSpc>
                <a:spcPct val="150000"/>
              </a:lnSpc>
            </a:pPr>
            <a:r>
              <a:rPr lang="zh-CN" altLang="en-US" sz="2800" b="1" dirty="0">
                <a:solidFill>
                  <a:srgbClr val="01458E"/>
                </a:solidFill>
                <a:latin typeface="微软雅黑" panose="020B0503020204020204" charset="-122"/>
                <a:ea typeface="微软雅黑" panose="020B0503020204020204" charset="-122"/>
                <a:sym typeface="+mn-ea"/>
              </a:rPr>
              <a:t>二、绿色工厂动态管理表的填报</a:t>
            </a:r>
            <a:endParaRPr lang="zh-CN" altLang="en-US" sz="2800" b="1" dirty="0">
              <a:solidFill>
                <a:srgbClr val="01458E"/>
              </a:solidFill>
              <a:latin typeface="微软雅黑" panose="020B0503020204020204" charset="-122"/>
              <a:ea typeface="微软雅黑" panose="020B0503020204020204" charset="-122"/>
              <a:sym typeface="+mn-ea"/>
            </a:endParaRPr>
          </a:p>
        </p:txBody>
      </p:sp>
      <p:sp>
        <p:nvSpPr>
          <p:cNvPr id="5" name="文本框 4"/>
          <p:cNvSpPr txBox="1"/>
          <p:nvPr/>
        </p:nvSpPr>
        <p:spPr>
          <a:xfrm>
            <a:off x="551180" y="3068955"/>
            <a:ext cx="3091815" cy="368300"/>
          </a:xfrm>
          <a:prstGeom prst="rect">
            <a:avLst/>
          </a:prstGeom>
          <a:noFill/>
        </p:spPr>
        <p:txBody>
          <a:bodyPr wrap="square" rtlCol="0" anchor="t">
            <a:spAutoFit/>
          </a:bodyPr>
          <a:p>
            <a:r>
              <a:rPr lang="zh-CN" altLang="en-US"/>
              <a:t>排污许可证执行报告的</a:t>
            </a:r>
            <a:r>
              <a:rPr lang="zh-CN" altLang="en-US"/>
              <a:t>位置</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2800" b="1" dirty="0">
                <a:solidFill>
                  <a:srgbClr val="01458E"/>
                </a:solidFill>
                <a:latin typeface="微软雅黑" panose="020B0503020204020204" charset="-122"/>
                <a:ea typeface="微软雅黑" panose="020B0503020204020204" charset="-122"/>
                <a:cs typeface="+mn-cs"/>
              </a:rPr>
              <a:t>二、绿色工厂动态管理表的填报</a:t>
            </a:r>
            <a:endParaRPr lang="zh-CN" altLang="en-US" sz="2800" b="1" dirty="0">
              <a:solidFill>
                <a:srgbClr val="01458E"/>
              </a:solidFill>
              <a:latin typeface="微软雅黑" panose="020B0503020204020204" charset="-122"/>
              <a:ea typeface="微软雅黑" panose="020B0503020204020204" charset="-122"/>
              <a:cs typeface="+mn-cs"/>
            </a:endParaRPr>
          </a:p>
        </p:txBody>
      </p:sp>
      <p:graphicFrame>
        <p:nvGraphicFramePr>
          <p:cNvPr id="3" name="表格 2"/>
          <p:cNvGraphicFramePr/>
          <p:nvPr>
            <p:custDataLst>
              <p:tags r:id="rId1"/>
            </p:custDataLst>
          </p:nvPr>
        </p:nvGraphicFramePr>
        <p:xfrm>
          <a:off x="407035" y="1417828"/>
          <a:ext cx="8576310" cy="4916170"/>
        </p:xfrm>
        <a:graphic>
          <a:graphicData uri="http://schemas.openxmlformats.org/drawingml/2006/table">
            <a:tbl>
              <a:tblPr/>
              <a:tblGrid>
                <a:gridCol w="550545"/>
                <a:gridCol w="1287145"/>
                <a:gridCol w="1094105"/>
                <a:gridCol w="1193800"/>
                <a:gridCol w="1825625"/>
                <a:gridCol w="2625090"/>
              </a:tblGrid>
              <a:tr h="360000">
                <a:tc gridSpan="6">
                  <a:txBody>
                    <a:bodyPr/>
                    <a:p>
                      <a:pPr>
                        <a:buNone/>
                      </a:pPr>
                      <a:r>
                        <a:rPr lang="en-US" sz="1100">
                          <a:latin typeface="Times New Roman" panose="02020603050405020304" charset="0"/>
                          <a:cs typeface="Times New Roman" panose="02020603050405020304" charset="0"/>
                        </a:rPr>
                        <a:t>2.绿色低碳升级改造项目实施情况</a:t>
                      </a:r>
                      <a:endParaRPr lang="en-US" altLang="en-US" sz="110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0000">
                <a:tc gridSpan="6">
                  <a:txBody>
                    <a:bodyPr/>
                    <a:p>
                      <a:pPr algn="ctr">
                        <a:buNone/>
                      </a:pPr>
                      <a:r>
                        <a:rPr lang="en-US" sz="1100">
                          <a:latin typeface="仿宋" panose="02010609060101010101" charset="-122"/>
                          <a:ea typeface="仿宋" panose="02010609060101010101" charset="-122"/>
                          <a:cs typeface="仿宋" panose="02010609060101010101" charset="-122"/>
                        </a:rPr>
                        <a:t>已实施项目情况（填写</a:t>
                      </a:r>
                      <a:r>
                        <a:rPr lang="en-US" sz="1100">
                          <a:latin typeface="仿宋" panose="02010609060101010101" charset="-122"/>
                          <a:ea typeface="仿宋" panose="02010609060101010101" charset="-122"/>
                          <a:cs typeface="仿宋" panose="02010609060101010101" charset="-122"/>
                        </a:rPr>
                        <a:t>近三年完成的成效最为显著的</a:t>
                      </a:r>
                      <a:r>
                        <a:rPr lang="en-US" sz="1100">
                          <a:latin typeface="仿宋" panose="02010609060101010101" charset="-122"/>
                          <a:ea typeface="仿宋" panose="02010609060101010101" charset="-122"/>
                          <a:cs typeface="仿宋" panose="02010609060101010101" charset="-122"/>
                        </a:rPr>
                        <a:t>3项主要绿色制造改造项目信息）</a:t>
                      </a:r>
                      <a:endParaRPr lang="en-US" altLang="en-US" sz="11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0000">
                <a:tc>
                  <a:txBody>
                    <a:bodyPr/>
                    <a:p>
                      <a:pPr algn="ctr">
                        <a:buNone/>
                      </a:pPr>
                      <a:r>
                        <a:rPr lang="en-US" sz="1100" b="1">
                          <a:latin typeface="Times New Roman" panose="02020603050405020304" charset="0"/>
                          <a:cs typeface="Times New Roman" panose="02020603050405020304" charset="0"/>
                        </a:rPr>
                        <a:t>项目名称</a:t>
                      </a:r>
                      <a:endParaRPr lang="en-US" altLang="en-US" sz="11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100" b="1">
                          <a:latin typeface="Times New Roman" panose="02020603050405020304" charset="0"/>
                          <a:cs typeface="Times New Roman" panose="02020603050405020304" charset="0"/>
                        </a:rPr>
                        <a:t>项目内容</a:t>
                      </a:r>
                      <a:endParaRPr lang="en-US" altLang="en-US" sz="11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100" b="1">
                          <a:latin typeface="Times New Roman" panose="02020603050405020304" charset="0"/>
                          <a:cs typeface="Times New Roman" panose="02020603050405020304" charset="0"/>
                        </a:rPr>
                        <a:t>项目总投资</a:t>
                      </a:r>
                      <a:endParaRPr lang="en-US" altLang="en-US" sz="11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algn="ctr">
                        <a:buNone/>
                      </a:pPr>
                      <a:r>
                        <a:rPr lang="en-US" sz="1100" b="1">
                          <a:latin typeface="Times New Roman" panose="02020603050405020304" charset="0"/>
                          <a:cs typeface="Times New Roman" panose="02020603050405020304" charset="0"/>
                        </a:rPr>
                        <a:t>项目</a:t>
                      </a:r>
                      <a:r>
                        <a:rPr lang="en-US" sz="1100" b="1">
                          <a:latin typeface="仿宋" panose="02010609060101010101" charset="-122"/>
                          <a:ea typeface="仿宋" panose="02010609060101010101" charset="-122"/>
                          <a:cs typeface="仿宋" panose="02010609060101010101" charset="-122"/>
                        </a:rPr>
                        <a:t>指标</a:t>
                      </a:r>
                      <a:endParaRPr lang="en-US" altLang="en-US" sz="11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lgn="ctr">
                        <a:buNone/>
                      </a:pPr>
                      <a:r>
                        <a:rPr lang="en-US" sz="1100" b="1">
                          <a:solidFill>
                            <a:srgbClr val="000000"/>
                          </a:solidFill>
                          <a:latin typeface="仿宋" panose="02010609060101010101" charset="-122"/>
                          <a:ea typeface="仿宋" panose="02010609060101010101" charset="-122"/>
                          <a:cs typeface="仿宋" panose="02010609060101010101" charset="-122"/>
                        </a:rPr>
                        <a:t>填写说明</a:t>
                      </a:r>
                      <a:endParaRPr lang="en-US" altLang="en-US" sz="1100" b="1">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rowSpan="9">
                  <a:txBody>
                    <a:bodyPr/>
                    <a:p>
                      <a:pPr>
                        <a:buNone/>
                      </a:pPr>
                      <a:r>
                        <a:rPr lang="en-US" sz="1100">
                          <a:solidFill>
                            <a:srgbClr val="000000"/>
                          </a:solidFill>
                          <a:latin typeface="Times New Roman" panose="02020603050405020304" charset="0"/>
                          <a:cs typeface="Times New Roman" panose="02020603050405020304" charset="0"/>
                        </a:rPr>
                        <a:t>项目1：</a:t>
                      </a:r>
                      <a:endParaRPr lang="en-US" sz="1100">
                        <a:solidFill>
                          <a:srgbClr val="000000"/>
                        </a:solidFill>
                        <a:latin typeface="Times New Roman" panose="02020603050405020304" charset="0"/>
                        <a:cs typeface="Times New Roman" panose="02020603050405020304" charset="0"/>
                      </a:endParaRPr>
                    </a:p>
                    <a:p>
                      <a:pPr>
                        <a:buNone/>
                      </a:pPr>
                      <a:r>
                        <a:rPr lang="en-US" altLang="zh-CN" sz="1100">
                          <a:solidFill>
                            <a:srgbClr val="000000"/>
                          </a:solidFill>
                          <a:latin typeface="Times New Roman" panose="02020603050405020304" charset="0"/>
                        </a:rPr>
                        <a:t> </a:t>
                      </a:r>
                      <a:endParaRPr lang="en-US" altLang="zh-CN" sz="1100">
                        <a:solidFill>
                          <a:srgbClr val="000000"/>
                        </a:solidFill>
                        <a:latin typeface="Times New Roman" panose="02020603050405020304" charset="0"/>
                      </a:endParaRPr>
                    </a:p>
                    <a:p>
                      <a:pPr>
                        <a:buNone/>
                      </a:pPr>
                      <a:r>
                        <a:rPr lang="en-US" altLang="zh-CN" sz="1100">
                          <a:solidFill>
                            <a:srgbClr val="000000"/>
                          </a:solidFill>
                          <a:latin typeface="Times New Roman" panose="02020603050405020304" charset="0"/>
                        </a:rPr>
                        <a:t> </a:t>
                      </a:r>
                      <a:endParaRPr lang="en-US" altLang="zh-CN" sz="1100">
                        <a:solidFill>
                          <a:srgbClr val="000000"/>
                        </a:solidFill>
                        <a:latin typeface="Times New Roman" panose="02020603050405020304" charset="0"/>
                      </a:endParaRPr>
                    </a:p>
                    <a:p>
                      <a:pPr>
                        <a:buNone/>
                      </a:pPr>
                      <a:r>
                        <a:rPr lang="en-US" altLang="zh-CN" sz="1100">
                          <a:solidFill>
                            <a:srgbClr val="000000"/>
                          </a:solidFill>
                          <a:latin typeface="Times New Roman" panose="02020603050405020304" charset="0"/>
                        </a:rPr>
                        <a:t> </a:t>
                      </a:r>
                      <a:endParaRPr lang="en-US" altLang="zh-CN" sz="1100">
                        <a:solidFill>
                          <a:srgbClr val="000000"/>
                        </a:solidFill>
                        <a:latin typeface="Times New Roman" panose="02020603050405020304" charset="0"/>
                      </a:endParaRPr>
                    </a:p>
                    <a:p>
                      <a:pPr>
                        <a:buNone/>
                      </a:pPr>
                      <a:r>
                        <a:rPr lang="en-US" altLang="zh-CN" sz="1100">
                          <a:solidFill>
                            <a:srgbClr val="000000"/>
                          </a:solidFill>
                          <a:latin typeface="Times New Roman" panose="02020603050405020304" charset="0"/>
                        </a:rPr>
                        <a:t> </a:t>
                      </a:r>
                      <a:endParaRPr lang="en-US" altLang="zh-CN" sz="1100">
                        <a:solidFill>
                          <a:srgbClr val="000000"/>
                        </a:solidFill>
                        <a:latin typeface="Times New Roman" panose="02020603050405020304" charset="0"/>
                      </a:endParaRPr>
                    </a:p>
                    <a:p>
                      <a:pPr>
                        <a:buNone/>
                      </a:pPr>
                      <a:r>
                        <a:rPr lang="en-US" altLang="zh-CN" sz="1100">
                          <a:solidFill>
                            <a:srgbClr val="000000"/>
                          </a:solidFill>
                          <a:latin typeface="Times New Roman" panose="02020603050405020304" charset="0"/>
                        </a:rPr>
                        <a:t> </a:t>
                      </a:r>
                      <a:endParaRPr lang="en-US" altLang="zh-CN" sz="1100">
                        <a:solidFill>
                          <a:srgbClr val="000000"/>
                        </a:solidFill>
                        <a:latin typeface="Times New Roman" panose="02020603050405020304" charset="0"/>
                      </a:endParaRPr>
                    </a:p>
                    <a:p>
                      <a:pPr>
                        <a:buNone/>
                      </a:pPr>
                      <a:r>
                        <a:rPr lang="en-US" altLang="zh-CN" sz="1100">
                          <a:solidFill>
                            <a:srgbClr val="000000"/>
                          </a:solidFill>
                          <a:latin typeface="Times New Roman" panose="02020603050405020304" charset="0"/>
                        </a:rPr>
                        <a:t> </a:t>
                      </a:r>
                      <a:endParaRPr lang="en-US" altLang="zh-CN" sz="1100">
                        <a:solidFill>
                          <a:srgbClr val="000000"/>
                        </a:solidFill>
                        <a:latin typeface="Times New Roman" panose="02020603050405020304" charset="0"/>
                      </a:endParaRPr>
                    </a:p>
                    <a:p>
                      <a:pPr>
                        <a:buNone/>
                      </a:pPr>
                      <a:r>
                        <a:rPr lang="en-US" altLang="zh-CN" sz="1100">
                          <a:solidFill>
                            <a:srgbClr val="000000"/>
                          </a:solidFill>
                          <a:latin typeface="Times New Roman" panose="02020603050405020304" charset="0"/>
                        </a:rPr>
                        <a:t> </a:t>
                      </a:r>
                      <a:endParaRPr lang="en-US" altLang="zh-CN" sz="1100">
                        <a:solidFill>
                          <a:srgbClr val="000000"/>
                        </a:solidFill>
                        <a:latin typeface="Times New Roman" panose="02020603050405020304" charset="0"/>
                      </a:endParaRPr>
                    </a:p>
                    <a:p>
                      <a:pPr>
                        <a:buNone/>
                      </a:pPr>
                      <a:r>
                        <a:rPr lang="en-US" altLang="zh-CN" sz="1100">
                          <a:solidFill>
                            <a:srgbClr val="000000"/>
                          </a:solidFill>
                          <a:latin typeface="Times New Roman" panose="02020603050405020304" charset="0"/>
                        </a:rPr>
                        <a:t> </a:t>
                      </a:r>
                      <a:endParaRPr lang="en-US" sz="1100">
                        <a:solidFill>
                          <a:srgbClr val="000000"/>
                        </a:solidFill>
                        <a:latin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9">
                  <a:txBody>
                    <a:bodyPr/>
                    <a:p>
                      <a:pPr>
                        <a:buNone/>
                      </a:pPr>
                      <a:r>
                        <a:rPr lang="en-US" sz="1100">
                          <a:solidFill>
                            <a:srgbClr val="000000"/>
                          </a:solidFill>
                          <a:latin typeface="Times New Roman" panose="02020603050405020304" charset="0"/>
                          <a:cs typeface="Times New Roman" panose="02020603050405020304" charset="0"/>
                        </a:rPr>
                        <a:t> </a:t>
                      </a:r>
                      <a:endParaRPr lang="en-US" sz="1100">
                        <a:solidFill>
                          <a:srgbClr val="000000"/>
                        </a:solidFill>
                        <a:latin typeface="Times New Roman" panose="02020603050405020304" charset="0"/>
                        <a:cs typeface="Times New Roman" panose="02020603050405020304" charset="0"/>
                      </a:endParaRPr>
                    </a:p>
                    <a:p>
                      <a:pPr>
                        <a:buNone/>
                      </a:pPr>
                      <a:r>
                        <a:rPr lang="en-US" altLang="zh-CN" sz="1100">
                          <a:solidFill>
                            <a:srgbClr val="000000"/>
                          </a:solidFill>
                          <a:latin typeface="Times New Roman" panose="02020603050405020304" charset="0"/>
                        </a:rPr>
                        <a:t> </a:t>
                      </a:r>
                      <a:endParaRPr lang="en-US" altLang="zh-CN" sz="1100">
                        <a:solidFill>
                          <a:srgbClr val="000000"/>
                        </a:solidFill>
                        <a:latin typeface="Times New Roman" panose="02020603050405020304" charset="0"/>
                      </a:endParaRPr>
                    </a:p>
                    <a:p>
                      <a:pPr>
                        <a:buNone/>
                      </a:pPr>
                      <a:r>
                        <a:rPr lang="en-US" altLang="zh-CN" sz="1100">
                          <a:solidFill>
                            <a:srgbClr val="000000"/>
                          </a:solidFill>
                          <a:latin typeface="Times New Roman" panose="02020603050405020304" charset="0"/>
                        </a:rPr>
                        <a:t> </a:t>
                      </a:r>
                      <a:endParaRPr lang="en-US" altLang="zh-CN" sz="1100">
                        <a:solidFill>
                          <a:srgbClr val="000000"/>
                        </a:solidFill>
                        <a:latin typeface="Times New Roman" panose="02020603050405020304" charset="0"/>
                      </a:endParaRPr>
                    </a:p>
                    <a:p>
                      <a:pPr>
                        <a:buNone/>
                      </a:pPr>
                      <a:r>
                        <a:rPr lang="en-US" altLang="zh-CN" sz="1100">
                          <a:solidFill>
                            <a:srgbClr val="000000"/>
                          </a:solidFill>
                          <a:latin typeface="Times New Roman" panose="02020603050405020304" charset="0"/>
                        </a:rPr>
                        <a:t> </a:t>
                      </a:r>
                      <a:endParaRPr lang="en-US" altLang="zh-CN" sz="1100">
                        <a:solidFill>
                          <a:srgbClr val="000000"/>
                        </a:solidFill>
                        <a:latin typeface="Times New Roman" panose="02020603050405020304" charset="0"/>
                      </a:endParaRPr>
                    </a:p>
                    <a:p>
                      <a:pPr>
                        <a:buNone/>
                      </a:pPr>
                      <a:r>
                        <a:rPr lang="en-US" altLang="zh-CN" sz="1100">
                          <a:solidFill>
                            <a:srgbClr val="000000"/>
                          </a:solidFill>
                          <a:latin typeface="Times New Roman" panose="02020603050405020304" charset="0"/>
                        </a:rPr>
                        <a:t> </a:t>
                      </a:r>
                      <a:endParaRPr lang="en-US" altLang="zh-CN" sz="1100">
                        <a:solidFill>
                          <a:srgbClr val="000000"/>
                        </a:solidFill>
                        <a:latin typeface="Times New Roman" panose="02020603050405020304" charset="0"/>
                      </a:endParaRPr>
                    </a:p>
                    <a:p>
                      <a:pPr>
                        <a:buNone/>
                      </a:pPr>
                      <a:r>
                        <a:rPr lang="en-US" altLang="zh-CN" sz="1100">
                          <a:solidFill>
                            <a:srgbClr val="000000"/>
                          </a:solidFill>
                          <a:latin typeface="Times New Roman" panose="02020603050405020304" charset="0"/>
                        </a:rPr>
                        <a:t> </a:t>
                      </a:r>
                      <a:endParaRPr lang="en-US" altLang="zh-CN" sz="1100">
                        <a:solidFill>
                          <a:srgbClr val="000000"/>
                        </a:solidFill>
                        <a:latin typeface="Times New Roman" panose="02020603050405020304" charset="0"/>
                      </a:endParaRPr>
                    </a:p>
                    <a:p>
                      <a:pPr>
                        <a:buNone/>
                      </a:pPr>
                      <a:r>
                        <a:rPr lang="en-US" altLang="zh-CN" sz="1100">
                          <a:solidFill>
                            <a:srgbClr val="000000"/>
                          </a:solidFill>
                          <a:latin typeface="Times New Roman" panose="02020603050405020304" charset="0"/>
                        </a:rPr>
                        <a:t> </a:t>
                      </a:r>
                      <a:endParaRPr lang="en-US" altLang="zh-CN" sz="1100">
                        <a:solidFill>
                          <a:srgbClr val="000000"/>
                        </a:solidFill>
                        <a:latin typeface="Times New Roman" panose="02020603050405020304" charset="0"/>
                      </a:endParaRPr>
                    </a:p>
                    <a:p>
                      <a:pPr>
                        <a:buNone/>
                      </a:pPr>
                      <a:r>
                        <a:rPr lang="en-US" altLang="zh-CN" sz="1100">
                          <a:solidFill>
                            <a:srgbClr val="000000"/>
                          </a:solidFill>
                          <a:latin typeface="Times New Roman" panose="02020603050405020304" charset="0"/>
                        </a:rPr>
                        <a:t> </a:t>
                      </a:r>
                      <a:endParaRPr lang="en-US" altLang="zh-CN" sz="1100">
                        <a:solidFill>
                          <a:srgbClr val="000000"/>
                        </a:solidFill>
                        <a:latin typeface="Times New Roman" panose="02020603050405020304" charset="0"/>
                      </a:endParaRPr>
                    </a:p>
                    <a:p>
                      <a:pPr>
                        <a:buNone/>
                      </a:pPr>
                      <a:r>
                        <a:rPr lang="en-US" altLang="zh-CN" sz="1100">
                          <a:solidFill>
                            <a:srgbClr val="000000"/>
                          </a:solidFill>
                          <a:latin typeface="Times New Roman" panose="02020603050405020304" charset="0"/>
                        </a:rPr>
                        <a:t> </a:t>
                      </a:r>
                      <a:endParaRPr lang="en-US" sz="1100">
                        <a:solidFill>
                          <a:srgbClr val="000000"/>
                        </a:solidFill>
                        <a:latin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9">
                  <a:txBody>
                    <a:bodyPr/>
                    <a:p>
                      <a:pPr>
                        <a:buNone/>
                      </a:pPr>
                      <a:r>
                        <a:rPr lang="en-US" sz="1100">
                          <a:solidFill>
                            <a:srgbClr val="000000"/>
                          </a:solidFill>
                          <a:latin typeface="仿宋" panose="02010609060101010101" charset="-122"/>
                          <a:ea typeface="仿宋" panose="02010609060101010101" charset="-122"/>
                          <a:cs typeface="仿宋" panose="02010609060101010101" charset="-122"/>
                        </a:rPr>
                        <a:t>万元</a:t>
                      </a:r>
                      <a:endParaRPr lang="en-US" sz="1100">
                        <a:solidFill>
                          <a:srgbClr val="000000"/>
                        </a:solidFill>
                        <a:latin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100">
                          <a:latin typeface="仿宋" panose="02010609060101010101" charset="-122"/>
                          <a:ea typeface="仿宋" panose="02010609060101010101" charset="-122"/>
                          <a:cs typeface="仿宋" panose="02010609060101010101" charset="-122"/>
                        </a:rPr>
                        <a:t>技术水平</a:t>
                      </a:r>
                      <a:endParaRPr lang="en-US" altLang="en-US" sz="11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100">
                          <a:latin typeface="Wingdings 2" panose="05020102010507070707" charset="0"/>
                          <a:cs typeface="Wingdings 2" panose="05020102010507070707" charset="0"/>
                        </a:rPr>
                        <a:t>£</a:t>
                      </a:r>
                      <a:r>
                        <a:rPr lang="en-US" sz="1100">
                          <a:latin typeface="仿宋" panose="02010609060101010101" charset="-122"/>
                          <a:ea typeface="仿宋" panose="02010609060101010101" charset="-122"/>
                          <a:cs typeface="仿宋" panose="02010609060101010101" charset="-122"/>
                        </a:rPr>
                        <a:t>国际领先 </a:t>
                      </a:r>
                      <a:r>
                        <a:rPr lang="en-US" sz="1100">
                          <a:latin typeface="Wingdings 2" panose="05020102010507070707" charset="0"/>
                          <a:cs typeface="Wingdings 2" panose="05020102010507070707" charset="0"/>
                        </a:rPr>
                        <a:t>£</a:t>
                      </a:r>
                      <a:r>
                        <a:rPr lang="en-US" sz="1100">
                          <a:latin typeface="仿宋" panose="02010609060101010101" charset="-122"/>
                          <a:ea typeface="仿宋" panose="02010609060101010101" charset="-122"/>
                          <a:cs typeface="仿宋" panose="02010609060101010101" charset="-122"/>
                        </a:rPr>
                        <a:t>国际先进</a:t>
                      </a:r>
                      <a:r>
                        <a:rPr lang="en-US" sz="1100">
                          <a:latin typeface="Wingdings 2" panose="05020102010507070707" charset="0"/>
                          <a:cs typeface="Wingdings 2" panose="05020102010507070707" charset="0"/>
                        </a:rPr>
                        <a:t>£</a:t>
                      </a:r>
                      <a:r>
                        <a:rPr lang="en-US" sz="1100">
                          <a:latin typeface="仿宋" panose="02010609060101010101" charset="-122"/>
                          <a:ea typeface="仿宋" panose="02010609060101010101" charset="-122"/>
                          <a:cs typeface="仿宋" panose="02010609060101010101" charset="-122"/>
                        </a:rPr>
                        <a:t>国内领先 </a:t>
                      </a:r>
                      <a:r>
                        <a:rPr lang="en-US" sz="1100">
                          <a:latin typeface="Wingdings 2" panose="05020102010507070707" charset="0"/>
                          <a:cs typeface="Wingdings 2" panose="05020102010507070707" charset="0"/>
                        </a:rPr>
                        <a:t>£</a:t>
                      </a:r>
                      <a:r>
                        <a:rPr lang="en-US" sz="1100">
                          <a:latin typeface="仿宋" panose="02010609060101010101" charset="-122"/>
                          <a:ea typeface="仿宋" panose="02010609060101010101" charset="-122"/>
                          <a:cs typeface="仿宋" panose="02010609060101010101" charset="-122"/>
                        </a:rPr>
                        <a:t>国内先进</a:t>
                      </a:r>
                      <a:r>
                        <a:rPr lang="en-US" sz="1100">
                          <a:latin typeface="Wingdings 2" panose="05020102010507070707" charset="0"/>
                          <a:cs typeface="Wingdings 2" panose="05020102010507070707" charset="0"/>
                        </a:rPr>
                        <a:t>£</a:t>
                      </a:r>
                      <a:r>
                        <a:rPr lang="en-US" sz="1100">
                          <a:latin typeface="仿宋" panose="02010609060101010101" charset="-122"/>
                          <a:ea typeface="仿宋" panose="02010609060101010101" charset="-122"/>
                          <a:cs typeface="仿宋" panose="02010609060101010101" charset="-122"/>
                        </a:rPr>
                        <a:t>其他水平</a:t>
                      </a:r>
                      <a:endParaRPr lang="en-US" altLang="en-US" sz="1100">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100">
                          <a:latin typeface="仿宋" panose="02010609060101010101" charset="-122"/>
                          <a:ea typeface="仿宋" panose="02010609060101010101" charset="-122"/>
                          <a:cs typeface="仿宋" panose="02010609060101010101" charset="-122"/>
                        </a:rPr>
                        <a:t>请选择技术水平最高、成效最显著的三项绿色低碳升级改造项目填写</a:t>
                      </a:r>
                      <a:endParaRPr lang="en-US" altLang="en-US" sz="11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100">
                          <a:latin typeface="仿宋" panose="02010609060101010101" charset="-122"/>
                          <a:ea typeface="仿宋" panose="02010609060101010101" charset="-122"/>
                          <a:cs typeface="仿宋" panose="02010609060101010101" charset="-122"/>
                        </a:rPr>
                        <a:t>合计年</a:t>
                      </a:r>
                      <a:r>
                        <a:rPr lang="en-US" sz="1100">
                          <a:latin typeface="仿宋" panose="02010609060101010101" charset="-122"/>
                          <a:ea typeface="仿宋" panose="02010609060101010101" charset="-122"/>
                          <a:cs typeface="Times New Roman" panose="02020603050405020304" charset="0"/>
                        </a:rPr>
                        <a:t>节能量：</a:t>
                      </a:r>
                      <a:r>
                        <a:rPr lang="en-US" sz="1100">
                          <a:latin typeface="仿宋" panose="02010609060101010101" charset="-122"/>
                          <a:ea typeface="仿宋" panose="02010609060101010101" charset="-122"/>
                          <a:cs typeface="仿宋" panose="02010609060101010101" charset="-122"/>
                        </a:rPr>
                        <a:t>吨标准煤</a:t>
                      </a:r>
                      <a:endParaRPr lang="en-US" altLang="en-US" sz="11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100">
                          <a:latin typeface="Times New Roman" panose="02020603050405020304" charset="0"/>
                          <a:cs typeface="Times New Roman" panose="02020603050405020304" charset="0"/>
                        </a:rPr>
                        <a:t> </a:t>
                      </a:r>
                      <a:endParaRPr lang="en-US" altLang="en-US" sz="110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100">
                          <a:latin typeface="仿宋" panose="02010609060101010101" charset="-122"/>
                          <a:ea typeface="仿宋" panose="02010609060101010101" charset="-122"/>
                          <a:cs typeface="仿宋" panose="02010609060101010101" charset="-122"/>
                        </a:rPr>
                        <a:t>节能量=（改造前年能源消费量/改造前年产量</a:t>
                      </a:r>
                      <a:r>
                        <a:rPr lang="en-US" sz="1100">
                          <a:latin typeface="仿宋" panose="02010609060101010101" charset="-122"/>
                          <a:ea typeface="仿宋" panose="02010609060101010101" charset="-122"/>
                          <a:cs typeface="仿宋" panose="02010609060101010101" charset="-122"/>
                        </a:rPr>
                        <a:t>－改造后年能源消费量/产品后年产量）*改造后年产量，新上项目可使用行业平均水平。</a:t>
                      </a:r>
                      <a:endParaRPr lang="en-US" altLang="en-US" sz="11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100">
                          <a:latin typeface="仿宋" panose="02010609060101010101" charset="-122"/>
                          <a:ea typeface="仿宋" panose="02010609060101010101" charset="-122"/>
                          <a:cs typeface="仿宋" panose="02010609060101010101" charset="-122"/>
                        </a:rPr>
                        <a:t>年</a:t>
                      </a:r>
                      <a:r>
                        <a:rPr lang="en-US" sz="1100">
                          <a:latin typeface="仿宋" panose="02010609060101010101" charset="-122"/>
                          <a:ea typeface="仿宋" panose="02010609060101010101" charset="-122"/>
                          <a:cs typeface="Times New Roman" panose="02020603050405020304" charset="0"/>
                        </a:rPr>
                        <a:t>节水量</a:t>
                      </a:r>
                      <a:r>
                        <a:rPr lang="en-US" sz="1100">
                          <a:latin typeface="仿宋" panose="02010609060101010101" charset="-122"/>
                          <a:ea typeface="仿宋" panose="02010609060101010101" charset="-122"/>
                          <a:cs typeface="仿宋" panose="02010609060101010101" charset="-122"/>
                        </a:rPr>
                        <a:t>：吨</a:t>
                      </a:r>
                      <a:endParaRPr lang="en-US" altLang="en-US" sz="11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100">
                          <a:latin typeface="Times New Roman" panose="02020603050405020304" charset="0"/>
                          <a:cs typeface="Times New Roman" panose="02020603050405020304" charset="0"/>
                        </a:rPr>
                        <a:t> </a:t>
                      </a:r>
                      <a:endParaRPr lang="en-US" altLang="en-US" sz="110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100">
                          <a:latin typeface="仿宋" panose="02010609060101010101" charset="-122"/>
                          <a:ea typeface="仿宋" panose="02010609060101010101" charset="-122"/>
                          <a:cs typeface="仿宋" panose="02010609060101010101" charset="-122"/>
                        </a:rPr>
                        <a:t>算法可参考节能量。</a:t>
                      </a:r>
                      <a:endParaRPr lang="en-US" altLang="en-US" sz="11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100">
                          <a:latin typeface="仿宋" panose="02010609060101010101" charset="-122"/>
                          <a:ea typeface="仿宋" panose="02010609060101010101" charset="-122"/>
                          <a:cs typeface="仿宋" panose="02010609060101010101" charset="-122"/>
                        </a:rPr>
                        <a:t>年降碳量：吨</a:t>
                      </a:r>
                      <a:endParaRPr lang="en-US" altLang="en-US" sz="11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100">
                          <a:highlight>
                            <a:srgbClr val="FFFF00"/>
                          </a:highlight>
                          <a:latin typeface="Times New Roman" panose="02020603050405020304" charset="0"/>
                          <a:cs typeface="Times New Roman" panose="02020603050405020304" charset="0"/>
                        </a:rPr>
                        <a:t> </a:t>
                      </a:r>
                      <a:endParaRPr lang="en-US" altLang="en-US" sz="1100">
                        <a:highlight>
                          <a:srgbClr val="FFFF00"/>
                        </a:highlight>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100">
                          <a:latin typeface="仿宋" panose="02010609060101010101" charset="-122"/>
                          <a:ea typeface="仿宋" panose="02010609060101010101" charset="-122"/>
                          <a:cs typeface="仿宋" panose="02010609060101010101" charset="-122"/>
                        </a:rPr>
                        <a:t>根据化石能源替代量、节能量、工艺减碳量等测算。</a:t>
                      </a:r>
                      <a:endParaRPr lang="en-US" altLang="en-US" sz="11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100">
                          <a:latin typeface="仿宋" panose="02010609060101010101" charset="-122"/>
                          <a:ea typeface="仿宋" panose="02010609060101010101" charset="-122"/>
                          <a:cs typeface="仿宋" panose="02010609060101010101" charset="-122"/>
                        </a:rPr>
                        <a:t>合计</a:t>
                      </a:r>
                      <a:r>
                        <a:rPr lang="en-US" sz="1100">
                          <a:latin typeface="仿宋" panose="02010609060101010101" charset="-122"/>
                          <a:ea typeface="仿宋" panose="02010609060101010101" charset="-122"/>
                          <a:cs typeface="Times New Roman" panose="02020603050405020304" charset="0"/>
                        </a:rPr>
                        <a:t>节</a:t>
                      </a:r>
                      <a:r>
                        <a:rPr lang="en-US" sz="1100">
                          <a:latin typeface="仿宋" panose="02010609060101010101" charset="-122"/>
                          <a:ea typeface="仿宋" panose="02010609060101010101" charset="-122"/>
                          <a:cs typeface="仿宋" panose="02010609060101010101" charset="-122"/>
                        </a:rPr>
                        <a:t>约原材料成本</a:t>
                      </a:r>
                      <a:r>
                        <a:rPr lang="en-US" sz="1100">
                          <a:latin typeface="仿宋" panose="02010609060101010101" charset="-122"/>
                          <a:ea typeface="仿宋" panose="02010609060101010101" charset="-122"/>
                          <a:cs typeface="Times New Roman" panose="02020603050405020304" charset="0"/>
                        </a:rPr>
                        <a:t>：</a:t>
                      </a:r>
                      <a:r>
                        <a:rPr lang="en-US" sz="1100">
                          <a:latin typeface="仿宋" panose="02010609060101010101" charset="-122"/>
                          <a:ea typeface="仿宋" panose="02010609060101010101" charset="-122"/>
                          <a:cs typeface="仿宋" panose="02010609060101010101" charset="-122"/>
                        </a:rPr>
                        <a:t>万元</a:t>
                      </a:r>
                      <a:endParaRPr lang="en-US" altLang="en-US" sz="11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100">
                          <a:highlight>
                            <a:srgbClr val="FFFF00"/>
                          </a:highlight>
                          <a:latin typeface="Times New Roman" panose="02020603050405020304" charset="0"/>
                          <a:cs typeface="Times New Roman" panose="02020603050405020304" charset="0"/>
                        </a:rPr>
                        <a:t> </a:t>
                      </a:r>
                      <a:endParaRPr lang="en-US" altLang="en-US" sz="1100">
                        <a:highlight>
                          <a:srgbClr val="FFFF00"/>
                        </a:highlight>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100">
                          <a:latin typeface="仿宋" panose="02010609060101010101" charset="-122"/>
                          <a:ea typeface="仿宋" panose="02010609060101010101" charset="-122"/>
                          <a:cs typeface="仿宋" panose="02010609060101010101" charset="-122"/>
                        </a:rPr>
                        <a:t>请注意将单位按原材料价格换算为万元。</a:t>
                      </a:r>
                      <a:endParaRPr lang="en-US" altLang="en-US" sz="11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100">
                          <a:solidFill>
                            <a:srgbClr val="000000"/>
                          </a:solidFill>
                          <a:latin typeface="仿宋" panose="02010609060101010101" charset="-122"/>
                          <a:ea typeface="仿宋" panose="02010609060101010101" charset="-122"/>
                          <a:cs typeface="仿宋" panose="02010609060101010101" charset="-122"/>
                        </a:rPr>
                        <a:t>合计污染物</a:t>
                      </a:r>
                      <a:r>
                        <a:rPr lang="en-US" sz="1100">
                          <a:solidFill>
                            <a:srgbClr val="000000"/>
                          </a:solidFill>
                          <a:latin typeface="仿宋" panose="02010609060101010101" charset="-122"/>
                          <a:ea typeface="仿宋" panose="02010609060101010101" charset="-122"/>
                          <a:cs typeface="Times New Roman" panose="02020603050405020304" charset="0"/>
                        </a:rPr>
                        <a:t>减排量：</a:t>
                      </a:r>
                      <a:r>
                        <a:rPr lang="en-US" sz="1100">
                          <a:solidFill>
                            <a:srgbClr val="000000"/>
                          </a:solidFill>
                          <a:latin typeface="仿宋" panose="02010609060101010101" charset="-122"/>
                          <a:ea typeface="仿宋" panose="02010609060101010101" charset="-122"/>
                          <a:cs typeface="仿宋" panose="02010609060101010101" charset="-122"/>
                        </a:rPr>
                        <a:t>吨</a:t>
                      </a:r>
                      <a:endParaRPr lang="en-US" altLang="en-US" sz="11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100">
                          <a:highlight>
                            <a:srgbClr val="FFFF00"/>
                          </a:highlight>
                          <a:latin typeface="Times New Roman" panose="02020603050405020304" charset="0"/>
                          <a:cs typeface="Times New Roman" panose="02020603050405020304" charset="0"/>
                        </a:rPr>
                        <a:t> </a:t>
                      </a:r>
                      <a:endParaRPr lang="en-US" altLang="en-US" sz="1100">
                        <a:highlight>
                          <a:srgbClr val="FFFF00"/>
                        </a:highlight>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100">
                          <a:latin typeface="仿宋" panose="02010609060101010101" charset="-122"/>
                          <a:ea typeface="仿宋" panose="02010609060101010101" charset="-122"/>
                          <a:cs typeface="仿宋" panose="02010609060101010101" charset="-122"/>
                        </a:rPr>
                        <a:t>填写氨氮、COD、SO</a:t>
                      </a:r>
                      <a:r>
                        <a:rPr lang="en-US" sz="1100" baseline="-25000">
                          <a:latin typeface="仿宋" panose="02010609060101010101" charset="-122"/>
                          <a:ea typeface="仿宋" panose="02010609060101010101" charset="-122"/>
                          <a:cs typeface="仿宋" panose="02010609060101010101" charset="-122"/>
                        </a:rPr>
                        <a:t>2</a:t>
                      </a:r>
                      <a:r>
                        <a:rPr lang="en-US" sz="1100">
                          <a:latin typeface="仿宋" panose="02010609060101010101" charset="-122"/>
                          <a:ea typeface="仿宋" panose="02010609060101010101" charset="-122"/>
                          <a:cs typeface="仿宋" panose="02010609060101010101" charset="-122"/>
                        </a:rPr>
                        <a:t>，NO</a:t>
                      </a:r>
                      <a:r>
                        <a:rPr lang="en-US" sz="1100" baseline="-25000">
                          <a:latin typeface="仿宋" panose="02010609060101010101" charset="-122"/>
                          <a:ea typeface="仿宋" panose="02010609060101010101" charset="-122"/>
                          <a:cs typeface="仿宋" panose="02010609060101010101" charset="-122"/>
                        </a:rPr>
                        <a:t>X</a:t>
                      </a:r>
                      <a:r>
                        <a:rPr lang="en-US" sz="1100">
                          <a:latin typeface="仿宋" panose="02010609060101010101" charset="-122"/>
                          <a:ea typeface="仿宋" panose="02010609060101010101" charset="-122"/>
                          <a:cs typeface="仿宋" panose="02010609060101010101" charset="-122"/>
                        </a:rPr>
                        <a:t>，和其他污染物合计减排量。</a:t>
                      </a:r>
                      <a:endParaRPr lang="en-US" altLang="en-US" sz="11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100">
                          <a:solidFill>
                            <a:srgbClr val="000000"/>
                          </a:solidFill>
                          <a:latin typeface="仿宋" panose="02010609060101010101" charset="-122"/>
                          <a:ea typeface="仿宋" panose="02010609060101010101" charset="-122"/>
                          <a:cs typeface="Times New Roman" panose="02020603050405020304" charset="0"/>
                        </a:rPr>
                        <a:t>新增</a:t>
                      </a:r>
                      <a:r>
                        <a:rPr lang="en-US" sz="1100">
                          <a:solidFill>
                            <a:srgbClr val="000000"/>
                          </a:solidFill>
                          <a:latin typeface="仿宋" panose="02010609060101010101" charset="-122"/>
                          <a:ea typeface="仿宋" panose="02010609060101010101" charset="-122"/>
                          <a:cs typeface="仿宋" panose="02010609060101010101" charset="-122"/>
                        </a:rPr>
                        <a:t>固废综合</a:t>
                      </a:r>
                      <a:r>
                        <a:rPr lang="en-US" sz="1100">
                          <a:solidFill>
                            <a:srgbClr val="000000"/>
                          </a:solidFill>
                          <a:latin typeface="仿宋" panose="02010609060101010101" charset="-122"/>
                          <a:ea typeface="仿宋" panose="02010609060101010101" charset="-122"/>
                          <a:cs typeface="Times New Roman" panose="02020603050405020304" charset="0"/>
                        </a:rPr>
                        <a:t>利用能力：</a:t>
                      </a:r>
                      <a:r>
                        <a:rPr lang="en-US" sz="1100">
                          <a:solidFill>
                            <a:srgbClr val="000000"/>
                          </a:solidFill>
                          <a:latin typeface="仿宋" panose="02010609060101010101" charset="-122"/>
                          <a:ea typeface="仿宋" panose="02010609060101010101" charset="-122"/>
                          <a:cs typeface="仿宋" panose="02010609060101010101" charset="-122"/>
                        </a:rPr>
                        <a:t>吨</a:t>
                      </a:r>
                      <a:endParaRPr lang="en-US" altLang="en-US" sz="11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100">
                          <a:latin typeface="Times New Roman" panose="02020603050405020304" charset="0"/>
                          <a:cs typeface="Times New Roman" panose="02020603050405020304" charset="0"/>
                        </a:rPr>
                        <a:t> </a:t>
                      </a:r>
                      <a:endParaRPr lang="en-US" altLang="en-US" sz="110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100">
                          <a:latin typeface="仿宋" panose="02010609060101010101" charset="-122"/>
                          <a:ea typeface="仿宋" panose="02010609060101010101" charset="-122"/>
                          <a:cs typeface="仿宋" panose="02010609060101010101" charset="-122"/>
                        </a:rPr>
                        <a:t>填写项目新增的处理工业固废的能力。</a:t>
                      </a:r>
                      <a:endParaRPr lang="en-US" altLang="en-US" sz="11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100">
                          <a:solidFill>
                            <a:srgbClr val="000000"/>
                          </a:solidFill>
                          <a:latin typeface="仿宋" panose="02010609060101010101" charset="-122"/>
                          <a:ea typeface="仿宋" panose="02010609060101010101" charset="-122"/>
                          <a:cs typeface="Times New Roman" panose="02020603050405020304" charset="0"/>
                        </a:rPr>
                        <a:t>有毒有害物质使用削减量</a:t>
                      </a:r>
                      <a:r>
                        <a:rPr lang="en-US" sz="1100">
                          <a:solidFill>
                            <a:srgbClr val="000000"/>
                          </a:solidFill>
                          <a:latin typeface="仿宋" panose="02010609060101010101" charset="-122"/>
                          <a:ea typeface="仿宋" panose="02010609060101010101" charset="-122"/>
                          <a:cs typeface="仿宋" panose="02010609060101010101" charset="-122"/>
                        </a:rPr>
                        <a:t>：吨</a:t>
                      </a:r>
                      <a:endParaRPr lang="en-US" altLang="en-US" sz="11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100">
                          <a:latin typeface="Times New Roman" panose="02020603050405020304" charset="0"/>
                          <a:cs typeface="Times New Roman" panose="02020603050405020304" charset="0"/>
                        </a:rPr>
                        <a:t> </a:t>
                      </a:r>
                      <a:endParaRPr lang="en-US" altLang="en-US" sz="110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100">
                          <a:latin typeface="仿宋" panose="02010609060101010101" charset="-122"/>
                          <a:ea typeface="仿宋" panose="02010609060101010101" charset="-122"/>
                          <a:cs typeface="仿宋" panose="02010609060101010101" charset="-122"/>
                        </a:rPr>
                        <a:t>填写项目削减的有毒有害物质使用量。</a:t>
                      </a:r>
                      <a:endParaRPr lang="en-US" altLang="en-US" sz="11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100">
                          <a:solidFill>
                            <a:srgbClr val="000000"/>
                          </a:solidFill>
                          <a:latin typeface="仿宋" panose="02010609060101010101" charset="-122"/>
                          <a:ea typeface="仿宋" panose="02010609060101010101" charset="-122"/>
                          <a:cs typeface="仿宋" panose="02010609060101010101" charset="-122"/>
                        </a:rPr>
                        <a:t>项目预计投资回报期</a:t>
                      </a:r>
                      <a:endParaRPr lang="en-US" altLang="en-US" sz="11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100">
                          <a:latin typeface="Times New Roman" panose="02020603050405020304" charset="0"/>
                          <a:cs typeface="Times New Roman" panose="02020603050405020304" charset="0"/>
                        </a:rPr>
                        <a:t> </a:t>
                      </a:r>
                      <a:endParaRPr lang="en-US" altLang="en-US" sz="110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100">
                          <a:latin typeface="仿宋" panose="02010609060101010101" charset="-122"/>
                          <a:ea typeface="仿宋" panose="02010609060101010101" charset="-122"/>
                          <a:cs typeface="仿宋" panose="02010609060101010101" charset="-122"/>
                        </a:rPr>
                        <a:t>投资项目投产后获得的收益总额达到该投资项目投入的投资总额所需要的时间 (年限)</a:t>
                      </a:r>
                      <a:endParaRPr lang="en-US" altLang="en-US" sz="11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9120505" y="2060575"/>
            <a:ext cx="2627630" cy="3784600"/>
          </a:xfrm>
          <a:prstGeom prst="rect">
            <a:avLst/>
          </a:prstGeom>
          <a:noFill/>
        </p:spPr>
        <p:txBody>
          <a:bodyPr wrap="square" rtlCol="0">
            <a:spAutoFit/>
          </a:bodyPr>
          <a:p>
            <a:pPr>
              <a:lnSpc>
                <a:spcPct val="150000"/>
              </a:lnSpc>
            </a:pPr>
            <a:r>
              <a:rPr lang="zh-CN" altLang="en-US" sz="1600">
                <a:solidFill>
                  <a:srgbClr val="FF0000"/>
                </a:solidFill>
              </a:rPr>
              <a:t>该部分的目的是调研国内绿色工厂单位已经实施完成的绿色制造改造项目信息，筛选一批技术水平高，绿色化效果好、投资回报期短的技术进行推广。如填报有困难的，可查询项目可研报告或咨询项目技术单位，尽可能完善相关信息。项目数量填写上限为</a:t>
            </a:r>
            <a:r>
              <a:rPr lang="en-US" altLang="zh-CN" sz="1600">
                <a:solidFill>
                  <a:srgbClr val="FF0000"/>
                </a:solidFill>
              </a:rPr>
              <a:t>3</a:t>
            </a:r>
            <a:r>
              <a:rPr lang="zh-CN" altLang="en-US" sz="1600">
                <a:solidFill>
                  <a:srgbClr val="FF0000"/>
                </a:solidFill>
              </a:rPr>
              <a:t>项。</a:t>
            </a:r>
            <a:endParaRPr lang="zh-CN" altLang="en-US" sz="160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2800" b="1" dirty="0">
                <a:solidFill>
                  <a:srgbClr val="01458E"/>
                </a:solidFill>
                <a:latin typeface="微软雅黑" panose="020B0503020204020204" charset="-122"/>
                <a:ea typeface="微软雅黑" panose="020B0503020204020204" charset="-122"/>
                <a:cs typeface="+mn-cs"/>
              </a:rPr>
              <a:t>二、绿色工厂动态管理表的填报</a:t>
            </a:r>
            <a:endParaRPr lang="zh-CN" altLang="en-US" sz="2800" b="1" dirty="0">
              <a:solidFill>
                <a:srgbClr val="01458E"/>
              </a:solidFill>
              <a:latin typeface="微软雅黑" panose="020B0503020204020204" charset="-122"/>
              <a:ea typeface="微软雅黑" panose="020B0503020204020204" charset="-122"/>
              <a:cs typeface="+mn-cs"/>
            </a:endParaRPr>
          </a:p>
        </p:txBody>
      </p:sp>
      <p:graphicFrame>
        <p:nvGraphicFramePr>
          <p:cNvPr id="3" name="表格 2"/>
          <p:cNvGraphicFramePr/>
          <p:nvPr>
            <p:custDataLst>
              <p:tags r:id="rId1"/>
            </p:custDataLst>
          </p:nvPr>
        </p:nvGraphicFramePr>
        <p:xfrm>
          <a:off x="192087" y="1700403"/>
          <a:ext cx="8930005" cy="4554855"/>
        </p:xfrm>
        <a:graphic>
          <a:graphicData uri="http://schemas.openxmlformats.org/drawingml/2006/table">
            <a:tbl>
              <a:tblPr/>
              <a:tblGrid>
                <a:gridCol w="573405"/>
                <a:gridCol w="1652905"/>
                <a:gridCol w="826135"/>
                <a:gridCol w="1205865"/>
                <a:gridCol w="1938655"/>
                <a:gridCol w="2733040"/>
              </a:tblGrid>
              <a:tr h="353060">
                <a:tc gridSpan="6">
                  <a:txBody>
                    <a:bodyPr/>
                    <a:p>
                      <a:pPr algn="ctr">
                        <a:buNone/>
                      </a:pPr>
                      <a:r>
                        <a:rPr lang="en-US" sz="1200">
                          <a:latin typeface="仿宋" panose="02010609060101010101" charset="-122"/>
                          <a:ea typeface="仿宋" panose="02010609060101010101" charset="-122"/>
                          <a:cs typeface="仿宋" panose="02010609060101010101" charset="-122"/>
                        </a:rPr>
                        <a:t>拟实施项目情况（填写</a:t>
                      </a:r>
                      <a:r>
                        <a:rPr lang="en-US" sz="1200">
                          <a:latin typeface="仿宋" panose="02010609060101010101" charset="-122"/>
                          <a:ea typeface="仿宋" panose="02010609060101010101" charset="-122"/>
                          <a:cs typeface="仿宋" panose="02010609060101010101" charset="-122"/>
                        </a:rPr>
                        <a:t>三项已完成可行性论证具备实施基础，且工程进度不超过50%的绿色制造改造</a:t>
                      </a:r>
                      <a:r>
                        <a:rPr lang="en-US" sz="1200">
                          <a:latin typeface="仿宋" panose="02010609060101010101" charset="-122"/>
                          <a:ea typeface="仿宋" panose="02010609060101010101" charset="-122"/>
                          <a:cs typeface="仿宋" panose="02010609060101010101" charset="-122"/>
                        </a:rPr>
                        <a:t>项目）</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44195">
                <a:tc>
                  <a:txBody>
                    <a:bodyPr/>
                    <a:p>
                      <a:pPr algn="ctr">
                        <a:buNone/>
                      </a:pPr>
                      <a:r>
                        <a:rPr lang="en-US" sz="1200" b="1">
                          <a:latin typeface="Times New Roman" panose="02020603050405020304" charset="0"/>
                          <a:cs typeface="Times New Roman" panose="02020603050405020304" charset="0"/>
                        </a:rPr>
                        <a:t>项目名称</a:t>
                      </a:r>
                      <a:endParaRPr lang="en-US" altLang="en-US" sz="12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b="1">
                          <a:latin typeface="仿宋" panose="02010609060101010101" charset="-122"/>
                          <a:ea typeface="仿宋" panose="02010609060101010101" charset="-122"/>
                          <a:cs typeface="Times New Roman" panose="02020603050405020304" charset="0"/>
                        </a:rPr>
                        <a:t>项目内容</a:t>
                      </a:r>
                      <a:endParaRPr lang="en-US" altLang="en-US" sz="1200" b="1">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b="1">
                          <a:latin typeface="仿宋" panose="02010609060101010101" charset="-122"/>
                          <a:ea typeface="仿宋" panose="02010609060101010101" charset="-122"/>
                          <a:cs typeface="Times New Roman" panose="02020603050405020304" charset="0"/>
                        </a:rPr>
                        <a:t>项目</a:t>
                      </a:r>
                      <a:r>
                        <a:rPr lang="en-US" sz="1200" b="1">
                          <a:latin typeface="仿宋" panose="02010609060101010101" charset="-122"/>
                          <a:ea typeface="仿宋" panose="02010609060101010101" charset="-122"/>
                          <a:cs typeface="仿宋" panose="02010609060101010101" charset="-122"/>
                        </a:rPr>
                        <a:t>预计</a:t>
                      </a:r>
                      <a:r>
                        <a:rPr lang="en-US" sz="1200" b="1">
                          <a:latin typeface="仿宋" panose="02010609060101010101" charset="-122"/>
                          <a:ea typeface="仿宋" panose="02010609060101010101" charset="-122"/>
                          <a:cs typeface="Times New Roman" panose="02020603050405020304" charset="0"/>
                        </a:rPr>
                        <a:t>总投资</a:t>
                      </a:r>
                      <a:endParaRPr lang="en-US" altLang="en-US" sz="1200" b="1">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b="1">
                          <a:latin typeface="仿宋" panose="02010609060101010101" charset="-122"/>
                          <a:ea typeface="仿宋" panose="02010609060101010101" charset="-122"/>
                          <a:cs typeface="Times New Roman" panose="02020603050405020304" charset="0"/>
                        </a:rPr>
                        <a:t>项目</a:t>
                      </a:r>
                      <a:r>
                        <a:rPr lang="en-US" sz="1200" b="1">
                          <a:latin typeface="仿宋" panose="02010609060101010101" charset="-122"/>
                          <a:ea typeface="仿宋" panose="02010609060101010101" charset="-122"/>
                          <a:cs typeface="仿宋" panose="02010609060101010101" charset="-122"/>
                        </a:rPr>
                        <a:t>指标</a:t>
                      </a:r>
                      <a:endParaRPr lang="en-US" altLang="en-US" sz="1200" b="1">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b="1">
                          <a:solidFill>
                            <a:srgbClr val="000000"/>
                          </a:solidFill>
                          <a:latin typeface="仿宋" panose="02010609060101010101" charset="-122"/>
                          <a:ea typeface="仿宋" panose="02010609060101010101" charset="-122"/>
                          <a:cs typeface="仿宋" panose="02010609060101010101" charset="-122"/>
                        </a:rPr>
                        <a:t>填写说明</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b="1">
                          <a:latin typeface="仿宋" panose="02010609060101010101" charset="-122"/>
                          <a:ea typeface="仿宋" panose="02010609060101010101" charset="-122"/>
                          <a:cs typeface="Times New Roman" panose="02020603050405020304" charset="0"/>
                        </a:rPr>
                        <a:t>项目名称</a:t>
                      </a:r>
                      <a:endParaRPr lang="en-US" altLang="en-US" sz="1200" b="1">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4195">
                <a:tc rowSpan="8">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项目1：</a:t>
                      </a:r>
                      <a:endParaRPr lang="en-US" altLang="zh-CN" sz="1200">
                        <a:solidFill>
                          <a:srgbClr val="000000"/>
                        </a:solidFill>
                        <a:latin typeface="Times New Roman" panose="02020603050405020304" charset="0"/>
                      </a:endParaRPr>
                    </a:p>
                    <a:p>
                      <a:pPr>
                        <a:buNone/>
                      </a:pPr>
                      <a:r>
                        <a:rPr lang="en-US" altLang="zh-CN" sz="1200">
                          <a:solidFill>
                            <a:srgbClr val="000000"/>
                          </a:solidFill>
                          <a:latin typeface="Times New Roman" panose="02020603050405020304" charset="0"/>
                        </a:rPr>
                        <a:t> </a:t>
                      </a:r>
                      <a:endParaRPr lang="en-US" altLang="zh-CN" sz="1200">
                        <a:solidFill>
                          <a:srgbClr val="000000"/>
                        </a:solidFill>
                        <a:latin typeface="Times New Roman" panose="02020603050405020304" charset="0"/>
                      </a:endParaRPr>
                    </a:p>
                    <a:p>
                      <a:pPr>
                        <a:buNone/>
                      </a:pPr>
                      <a:r>
                        <a:rPr lang="en-US" altLang="zh-CN" sz="1200">
                          <a:solidFill>
                            <a:srgbClr val="000000"/>
                          </a:solidFill>
                          <a:latin typeface="Times New Roman" panose="02020603050405020304" charset="0"/>
                        </a:rPr>
                        <a:t> </a:t>
                      </a:r>
                      <a:endParaRPr lang="en-US" altLang="zh-CN" sz="1200">
                        <a:solidFill>
                          <a:srgbClr val="000000"/>
                        </a:solidFill>
                        <a:latin typeface="Times New Roman" panose="02020603050405020304" charset="0"/>
                      </a:endParaRPr>
                    </a:p>
                    <a:p>
                      <a:pPr>
                        <a:buNone/>
                      </a:pPr>
                      <a:r>
                        <a:rPr lang="en-US" altLang="zh-CN" sz="1200">
                          <a:solidFill>
                            <a:srgbClr val="000000"/>
                          </a:solidFill>
                          <a:latin typeface="Times New Roman" panose="02020603050405020304" charset="0"/>
                        </a:rPr>
                        <a:t> </a:t>
                      </a:r>
                      <a:endParaRPr lang="en-US" altLang="zh-CN" sz="1200">
                        <a:solidFill>
                          <a:srgbClr val="000000"/>
                        </a:solidFill>
                        <a:latin typeface="Times New Roman" panose="02020603050405020304" charset="0"/>
                      </a:endParaRPr>
                    </a:p>
                    <a:p>
                      <a:pPr>
                        <a:buNone/>
                      </a:pPr>
                      <a:r>
                        <a:rPr lang="en-US" altLang="zh-CN" sz="1200">
                          <a:solidFill>
                            <a:srgbClr val="000000"/>
                          </a:solidFill>
                          <a:latin typeface="Times New Roman" panose="02020603050405020304" charset="0"/>
                        </a:rPr>
                        <a:t> </a:t>
                      </a:r>
                      <a:endParaRPr lang="en-US" sz="1200">
                        <a:solidFill>
                          <a:srgbClr val="000000"/>
                        </a:solidFill>
                        <a:latin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8">
                  <a:txBody>
                    <a:bodyPr/>
                    <a:p>
                      <a:pP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sz="1200">
                        <a:solidFill>
                          <a:srgbClr val="000000"/>
                        </a:solidFill>
                        <a:latin typeface="仿宋" panose="02010609060101010101" charset="-122"/>
                        <a:ea typeface="仿宋" panose="02010609060101010101" charset="-122"/>
                        <a:cs typeface="Times New Roman" panose="02020603050405020304" charset="0"/>
                      </a:endParaRPr>
                    </a:p>
                    <a:p>
                      <a:pPr>
                        <a:buNone/>
                      </a:pPr>
                      <a:r>
                        <a:rPr lang="en-US" altLang="zh-CN" sz="1200">
                          <a:solidFill>
                            <a:srgbClr val="000000"/>
                          </a:solidFill>
                          <a:latin typeface="Times New Roman" panose="02020603050405020304" charset="0"/>
                        </a:rPr>
                        <a:t> </a:t>
                      </a:r>
                      <a:endParaRPr lang="en-US" altLang="zh-CN" sz="1200">
                        <a:solidFill>
                          <a:srgbClr val="000000"/>
                        </a:solidFill>
                        <a:latin typeface="Times New Roman" panose="02020603050405020304" charset="0"/>
                      </a:endParaRPr>
                    </a:p>
                    <a:p>
                      <a:pPr>
                        <a:buNone/>
                      </a:pPr>
                      <a:r>
                        <a:rPr lang="en-US" altLang="zh-CN" sz="1200">
                          <a:solidFill>
                            <a:srgbClr val="000000"/>
                          </a:solidFill>
                          <a:latin typeface="Times New Roman" panose="02020603050405020304" charset="0"/>
                        </a:rPr>
                        <a:t> </a:t>
                      </a:r>
                      <a:endParaRPr lang="en-US" altLang="zh-CN" sz="1200">
                        <a:solidFill>
                          <a:srgbClr val="000000"/>
                        </a:solidFill>
                        <a:latin typeface="Times New Roman" panose="02020603050405020304" charset="0"/>
                      </a:endParaRPr>
                    </a:p>
                    <a:p>
                      <a:pPr>
                        <a:buNone/>
                      </a:pPr>
                      <a:r>
                        <a:rPr lang="en-US" altLang="zh-CN" sz="1200">
                          <a:solidFill>
                            <a:srgbClr val="000000"/>
                          </a:solidFill>
                          <a:latin typeface="Times New Roman" panose="02020603050405020304" charset="0"/>
                        </a:rPr>
                        <a:t> </a:t>
                      </a:r>
                      <a:endParaRPr lang="en-US" altLang="zh-CN" sz="1200">
                        <a:solidFill>
                          <a:srgbClr val="000000"/>
                        </a:solidFill>
                        <a:latin typeface="Times New Roman" panose="02020603050405020304" charset="0"/>
                      </a:endParaRPr>
                    </a:p>
                    <a:p>
                      <a:pPr>
                        <a:buNone/>
                      </a:pPr>
                      <a:r>
                        <a:rPr lang="en-US" altLang="zh-CN" sz="1200">
                          <a:solidFill>
                            <a:srgbClr val="000000"/>
                          </a:solidFill>
                          <a:latin typeface="Times New Roman" panose="02020603050405020304" charset="0"/>
                        </a:rPr>
                        <a:t> </a:t>
                      </a:r>
                      <a:endParaRPr lang="en-US" altLang="zh-CN" sz="1200">
                        <a:solidFill>
                          <a:srgbClr val="000000"/>
                        </a:solidFill>
                        <a:latin typeface="Times New Roman" panose="02020603050405020304" charset="0"/>
                      </a:endParaRPr>
                    </a:p>
                    <a:p>
                      <a:pPr>
                        <a:buNone/>
                      </a:pPr>
                      <a:r>
                        <a:rPr lang="en-US" altLang="zh-CN" sz="1200">
                          <a:solidFill>
                            <a:srgbClr val="000000"/>
                          </a:solidFill>
                          <a:latin typeface="Times New Roman" panose="02020603050405020304" charset="0"/>
                        </a:rPr>
                        <a:t> </a:t>
                      </a:r>
                      <a:endParaRPr lang="en-US" altLang="zh-CN" sz="1200">
                        <a:solidFill>
                          <a:srgbClr val="000000"/>
                        </a:solidFill>
                        <a:latin typeface="Times New Roman" panose="02020603050405020304" charset="0"/>
                      </a:endParaRPr>
                    </a:p>
                    <a:p>
                      <a:pPr>
                        <a:buNone/>
                      </a:pPr>
                      <a:r>
                        <a:rPr lang="en-US" altLang="zh-CN" sz="1200">
                          <a:solidFill>
                            <a:srgbClr val="000000"/>
                          </a:solidFill>
                          <a:latin typeface="Times New Roman" panose="02020603050405020304" charset="0"/>
                        </a:rPr>
                        <a:t> </a:t>
                      </a:r>
                      <a:endParaRPr lang="en-US" altLang="zh-CN" sz="1200">
                        <a:solidFill>
                          <a:srgbClr val="000000"/>
                        </a:solidFill>
                        <a:latin typeface="Times New Roman" panose="02020603050405020304" charset="0"/>
                      </a:endParaRPr>
                    </a:p>
                    <a:p>
                      <a:pPr>
                        <a:buNone/>
                      </a:pPr>
                      <a:r>
                        <a:rPr lang="en-US" altLang="zh-CN" sz="1200">
                          <a:solidFill>
                            <a:srgbClr val="000000"/>
                          </a:solidFill>
                          <a:latin typeface="Times New Roman" panose="02020603050405020304" charset="0"/>
                        </a:rPr>
                        <a:t> </a:t>
                      </a:r>
                      <a:endParaRPr lang="en-US" sz="1200">
                        <a:solidFill>
                          <a:srgbClr val="000000"/>
                        </a:solidFill>
                        <a:latin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8">
                  <a:txBody>
                    <a:bodyPr/>
                    <a:p>
                      <a:pPr>
                        <a:buNone/>
                      </a:pPr>
                      <a:r>
                        <a:rPr lang="en-US" sz="1200">
                          <a:solidFill>
                            <a:srgbClr val="000000"/>
                          </a:solidFill>
                          <a:latin typeface="Times New Roman" panose="02020603050405020304" charset="0"/>
                          <a:cs typeface="Times New Roman" panose="02020603050405020304" charset="0"/>
                        </a:rPr>
                        <a:t> </a:t>
                      </a:r>
                      <a:endParaRPr lang="en-US" sz="1200">
                        <a:solidFill>
                          <a:srgbClr val="000000"/>
                        </a:solidFill>
                        <a:latin typeface="Times New Roman" panose="02020603050405020304" charset="0"/>
                        <a:cs typeface="Times New Roman" panose="02020603050405020304" charset="0"/>
                      </a:endParaRPr>
                    </a:p>
                    <a:p>
                      <a:pPr>
                        <a:buNone/>
                      </a:pPr>
                      <a:r>
                        <a:rPr lang="en-US" altLang="zh-CN" sz="1200">
                          <a:solidFill>
                            <a:srgbClr val="000000"/>
                          </a:solidFill>
                          <a:latin typeface="Times New Roman" panose="02020603050405020304" charset="0"/>
                        </a:rPr>
                        <a:t> </a:t>
                      </a:r>
                      <a:endParaRPr lang="en-US" altLang="zh-CN" sz="1200">
                        <a:solidFill>
                          <a:srgbClr val="000000"/>
                        </a:solidFill>
                        <a:latin typeface="Times New Roman" panose="02020603050405020304" charset="0"/>
                      </a:endParaRPr>
                    </a:p>
                    <a:p>
                      <a:pPr>
                        <a:buNone/>
                      </a:pPr>
                      <a:r>
                        <a:rPr lang="en-US" altLang="zh-CN" sz="1200">
                          <a:solidFill>
                            <a:srgbClr val="000000"/>
                          </a:solidFill>
                          <a:latin typeface="Times New Roman" panose="02020603050405020304" charset="0"/>
                        </a:rPr>
                        <a:t> </a:t>
                      </a:r>
                      <a:endParaRPr lang="en-US" altLang="zh-CN" sz="1200">
                        <a:solidFill>
                          <a:srgbClr val="000000"/>
                        </a:solidFill>
                        <a:latin typeface="Times New Roman" panose="02020603050405020304" charset="0"/>
                      </a:endParaRPr>
                    </a:p>
                    <a:p>
                      <a:pPr>
                        <a:buNone/>
                      </a:pPr>
                      <a:r>
                        <a:rPr lang="en-US" altLang="zh-CN" sz="1200">
                          <a:solidFill>
                            <a:srgbClr val="000000"/>
                          </a:solidFill>
                          <a:latin typeface="Times New Roman" panose="02020603050405020304" charset="0"/>
                        </a:rPr>
                        <a:t> </a:t>
                      </a:r>
                      <a:endParaRPr lang="en-US" altLang="zh-CN" sz="1200">
                        <a:solidFill>
                          <a:srgbClr val="000000"/>
                        </a:solidFill>
                        <a:latin typeface="Times New Roman" panose="02020603050405020304" charset="0"/>
                      </a:endParaRPr>
                    </a:p>
                    <a:p>
                      <a:pPr>
                        <a:buNone/>
                      </a:pPr>
                      <a:r>
                        <a:rPr lang="en-US" altLang="zh-CN" sz="1200">
                          <a:solidFill>
                            <a:srgbClr val="000000"/>
                          </a:solidFill>
                          <a:latin typeface="Times New Roman" panose="02020603050405020304" charset="0"/>
                        </a:rPr>
                        <a:t> </a:t>
                      </a:r>
                      <a:endParaRPr lang="en-US" altLang="zh-CN" sz="1200">
                        <a:solidFill>
                          <a:srgbClr val="000000"/>
                        </a:solidFill>
                        <a:latin typeface="Times New Roman" panose="02020603050405020304" charset="0"/>
                      </a:endParaRPr>
                    </a:p>
                    <a:p>
                      <a:pPr>
                        <a:buNone/>
                      </a:pPr>
                      <a:r>
                        <a:rPr lang="en-US" altLang="zh-CN" sz="1200">
                          <a:solidFill>
                            <a:srgbClr val="000000"/>
                          </a:solidFill>
                          <a:latin typeface="Times New Roman" panose="02020603050405020304" charset="0"/>
                        </a:rPr>
                        <a:t> </a:t>
                      </a:r>
                      <a:endParaRPr lang="en-US" altLang="zh-CN" sz="1200">
                        <a:solidFill>
                          <a:srgbClr val="000000"/>
                        </a:solidFill>
                        <a:latin typeface="Times New Roman" panose="02020603050405020304" charset="0"/>
                      </a:endParaRPr>
                    </a:p>
                    <a:p>
                      <a:pPr>
                        <a:buNone/>
                      </a:pPr>
                      <a:r>
                        <a:rPr lang="en-US" altLang="zh-CN" sz="1200">
                          <a:solidFill>
                            <a:srgbClr val="000000"/>
                          </a:solidFill>
                          <a:latin typeface="Times New Roman" panose="02020603050405020304" charset="0"/>
                        </a:rPr>
                        <a:t> </a:t>
                      </a:r>
                      <a:endParaRPr lang="en-US" altLang="zh-CN" sz="1200">
                        <a:solidFill>
                          <a:srgbClr val="000000"/>
                        </a:solidFill>
                        <a:latin typeface="Times New Roman" panose="02020603050405020304" charset="0"/>
                      </a:endParaRPr>
                    </a:p>
                    <a:p>
                      <a:pPr>
                        <a:buNone/>
                      </a:pPr>
                      <a:r>
                        <a:rPr lang="en-US" altLang="zh-CN" sz="1200">
                          <a:solidFill>
                            <a:srgbClr val="000000"/>
                          </a:solidFill>
                          <a:latin typeface="Times New Roman" panose="02020603050405020304" charset="0"/>
                        </a:rPr>
                        <a:t> </a:t>
                      </a:r>
                      <a:endParaRPr lang="en-US" sz="1200">
                        <a:solidFill>
                          <a:srgbClr val="000000"/>
                        </a:solidFill>
                        <a:latin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仿宋" panose="02010609060101010101" charset="-122"/>
                          <a:ea typeface="仿宋" panose="02010609060101010101" charset="-122"/>
                          <a:cs typeface="仿宋" panose="02010609060101010101" charset="-122"/>
                        </a:rPr>
                        <a:t>技术水平</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Wingdings 2" panose="05020102010507070707" charset="0"/>
                          <a:cs typeface="Wingdings 2" panose="05020102010507070707" charset="0"/>
                        </a:rPr>
                        <a:t>£</a:t>
                      </a:r>
                      <a:r>
                        <a:rPr lang="en-US" sz="1200">
                          <a:latin typeface="仿宋" panose="02010609060101010101" charset="-122"/>
                          <a:ea typeface="仿宋" panose="02010609060101010101" charset="-122"/>
                          <a:cs typeface="仿宋" panose="02010609060101010101" charset="-122"/>
                        </a:rPr>
                        <a:t>国际领先 </a:t>
                      </a:r>
                      <a:r>
                        <a:rPr lang="en-US" sz="1200">
                          <a:latin typeface="Wingdings 2" panose="05020102010507070707" charset="0"/>
                          <a:cs typeface="Wingdings 2" panose="05020102010507070707" charset="0"/>
                        </a:rPr>
                        <a:t>£</a:t>
                      </a:r>
                      <a:r>
                        <a:rPr lang="en-US" sz="1200">
                          <a:latin typeface="仿宋" panose="02010609060101010101" charset="-122"/>
                          <a:ea typeface="仿宋" panose="02010609060101010101" charset="-122"/>
                          <a:cs typeface="仿宋" panose="02010609060101010101" charset="-122"/>
                        </a:rPr>
                        <a:t>国际先进</a:t>
                      </a:r>
                      <a:r>
                        <a:rPr lang="en-US" sz="1200">
                          <a:latin typeface="Wingdings 2" panose="05020102010507070707" charset="0"/>
                          <a:cs typeface="Wingdings 2" panose="05020102010507070707" charset="0"/>
                        </a:rPr>
                        <a:t>£</a:t>
                      </a:r>
                      <a:r>
                        <a:rPr lang="en-US" sz="1200">
                          <a:latin typeface="仿宋" panose="02010609060101010101" charset="-122"/>
                          <a:ea typeface="仿宋" panose="02010609060101010101" charset="-122"/>
                          <a:cs typeface="仿宋" panose="02010609060101010101" charset="-122"/>
                        </a:rPr>
                        <a:t>国内领先 </a:t>
                      </a:r>
                      <a:r>
                        <a:rPr lang="en-US" sz="1200">
                          <a:latin typeface="Wingdings 2" panose="05020102010507070707" charset="0"/>
                          <a:cs typeface="Wingdings 2" panose="05020102010507070707" charset="0"/>
                        </a:rPr>
                        <a:t>£</a:t>
                      </a:r>
                      <a:r>
                        <a:rPr lang="en-US" sz="1200">
                          <a:latin typeface="仿宋" panose="02010609060101010101" charset="-122"/>
                          <a:ea typeface="仿宋" panose="02010609060101010101" charset="-122"/>
                          <a:cs typeface="仿宋" panose="02010609060101010101" charset="-122"/>
                        </a:rPr>
                        <a:t>国内先进</a:t>
                      </a:r>
                      <a:r>
                        <a:rPr lang="en-US" sz="1200">
                          <a:latin typeface="Wingdings 2" panose="05020102010507070707" charset="0"/>
                          <a:cs typeface="Wingdings 2" panose="05020102010507070707" charset="0"/>
                        </a:rPr>
                        <a:t>£</a:t>
                      </a:r>
                      <a:r>
                        <a:rPr lang="en-US" sz="1200">
                          <a:latin typeface="仿宋" panose="02010609060101010101" charset="-122"/>
                          <a:ea typeface="仿宋" panose="02010609060101010101" charset="-122"/>
                          <a:cs typeface="仿宋" panose="02010609060101010101" charset="-122"/>
                        </a:rPr>
                        <a:t>其他水平</a:t>
                      </a:r>
                      <a:endParaRPr lang="en-US" altLang="en-US" sz="1200">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仿宋" panose="02010609060101010101" charset="-122"/>
                          <a:ea typeface="仿宋" panose="02010609060101010101" charset="-122"/>
                          <a:cs typeface="仿宋" panose="02010609060101010101" charset="-122"/>
                        </a:rPr>
                        <a:t>请选择投资额最大、成效最显著的三项绿色低碳升级改造项目填写</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25805">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仿宋" panose="02010609060101010101" charset="-122"/>
                          <a:ea typeface="仿宋" panose="02010609060101010101" charset="-122"/>
                          <a:cs typeface="仿宋" panose="02010609060101010101" charset="-122"/>
                        </a:rPr>
                        <a:t>预计年</a:t>
                      </a:r>
                      <a:r>
                        <a:rPr lang="en-US" sz="1200">
                          <a:latin typeface="仿宋" panose="02010609060101010101" charset="-122"/>
                          <a:ea typeface="仿宋" panose="02010609060101010101" charset="-122"/>
                          <a:cs typeface="Times New Roman" panose="02020603050405020304" charset="0"/>
                        </a:rPr>
                        <a:t>节能量：</a:t>
                      </a:r>
                      <a:r>
                        <a:rPr lang="en-US" sz="1200">
                          <a:latin typeface="仿宋" panose="02010609060101010101" charset="-122"/>
                          <a:ea typeface="仿宋" panose="02010609060101010101" charset="-122"/>
                          <a:cs typeface="仿宋" panose="02010609060101010101" charset="-122"/>
                        </a:rPr>
                        <a:t>吨标准煤</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Times New Roman" panose="02020603050405020304" charset="0"/>
                          <a:cs typeface="Times New Roman" panose="02020603050405020304" charset="0"/>
                        </a:rPr>
                        <a:t> </a:t>
                      </a:r>
                      <a:endParaRPr lang="en-US" altLang="en-US" sz="120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仿宋" panose="02010609060101010101" charset="-122"/>
                          <a:ea typeface="仿宋" panose="02010609060101010101" charset="-122"/>
                          <a:cs typeface="仿宋" panose="02010609060101010101" charset="-122"/>
                        </a:rPr>
                        <a:t>节能量=（改造前年能源消费量/改造前年产量</a:t>
                      </a:r>
                      <a:r>
                        <a:rPr lang="en-US" sz="1200">
                          <a:latin typeface="宋体" panose="02010600030101010101" pitchFamily="2" charset="-122"/>
                          <a:ea typeface="宋体" panose="02010600030101010101" pitchFamily="2" charset="-122"/>
                          <a:cs typeface="宋体" panose="02010600030101010101" pitchFamily="2" charset="-122"/>
                        </a:rPr>
                        <a:t>－</a:t>
                      </a:r>
                      <a:r>
                        <a:rPr lang="en-US" sz="1200">
                          <a:latin typeface="仿宋" panose="02010609060101010101" charset="-122"/>
                          <a:ea typeface="仿宋" panose="02010609060101010101" charset="-122"/>
                          <a:cs typeface="仿宋" panose="02010609060101010101" charset="-122"/>
                        </a:rPr>
                        <a:t>改造后年能源消费量/产品后年产量）*改造后年产量，新上项目可使用行业平均水平。</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322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仿宋" panose="02010609060101010101" charset="-122"/>
                          <a:ea typeface="仿宋" panose="02010609060101010101" charset="-122"/>
                          <a:cs typeface="仿宋" panose="02010609060101010101" charset="-122"/>
                        </a:rPr>
                        <a:t>预计年</a:t>
                      </a:r>
                      <a:r>
                        <a:rPr lang="en-US" sz="1200">
                          <a:latin typeface="仿宋" panose="02010609060101010101" charset="-122"/>
                          <a:ea typeface="仿宋" panose="02010609060101010101" charset="-122"/>
                          <a:cs typeface="Times New Roman" panose="02020603050405020304" charset="0"/>
                        </a:rPr>
                        <a:t>节水量</a:t>
                      </a:r>
                      <a:r>
                        <a:rPr lang="en-US" sz="1200">
                          <a:latin typeface="仿宋" panose="02010609060101010101" charset="-122"/>
                          <a:ea typeface="仿宋" panose="02010609060101010101" charset="-122"/>
                          <a:cs typeface="仿宋" panose="02010609060101010101" charset="-122"/>
                        </a:rPr>
                        <a:t>：吨</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Times New Roman" panose="02020603050405020304" charset="0"/>
                          <a:cs typeface="Times New Roman" panose="02020603050405020304" charset="0"/>
                        </a:rPr>
                        <a:t> </a:t>
                      </a:r>
                      <a:endParaRPr lang="en-US" altLang="en-US" sz="120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仿宋" panose="02010609060101010101" charset="-122"/>
                          <a:ea typeface="仿宋" panose="02010609060101010101" charset="-122"/>
                          <a:cs typeface="仿宋" panose="02010609060101010101" charset="-122"/>
                        </a:rPr>
                        <a:t>算法可参考节能量。</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2585">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仿宋" panose="02010609060101010101" charset="-122"/>
                          <a:ea typeface="仿宋" panose="02010609060101010101" charset="-122"/>
                          <a:cs typeface="仿宋" panose="02010609060101010101" charset="-122"/>
                        </a:rPr>
                        <a:t>年降碳量：吨</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Times New Roman" panose="02020603050405020304" charset="0"/>
                          <a:cs typeface="Times New Roman" panose="02020603050405020304" charset="0"/>
                        </a:rPr>
                        <a:t> </a:t>
                      </a:r>
                      <a:endParaRPr lang="en-US" altLang="en-US" sz="120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仿宋" panose="02010609060101010101" charset="-122"/>
                          <a:ea typeface="仿宋" panose="02010609060101010101" charset="-122"/>
                          <a:cs typeface="仿宋" panose="02010609060101010101" charset="-122"/>
                        </a:rPr>
                        <a:t>根据化石能源替代量、节能量、工艺减碳量等测算。</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322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仿宋" panose="02010609060101010101" charset="-122"/>
                          <a:ea typeface="仿宋" panose="02010609060101010101" charset="-122"/>
                          <a:cs typeface="仿宋" panose="02010609060101010101" charset="-122"/>
                        </a:rPr>
                        <a:t>预计</a:t>
                      </a:r>
                      <a:r>
                        <a:rPr lang="en-US" sz="1200">
                          <a:latin typeface="仿宋" panose="02010609060101010101" charset="-122"/>
                          <a:ea typeface="仿宋" panose="02010609060101010101" charset="-122"/>
                          <a:cs typeface="Times New Roman" panose="02020603050405020304" charset="0"/>
                        </a:rPr>
                        <a:t>节</a:t>
                      </a:r>
                      <a:r>
                        <a:rPr lang="en-US" sz="1200">
                          <a:latin typeface="仿宋" panose="02010609060101010101" charset="-122"/>
                          <a:ea typeface="仿宋" panose="02010609060101010101" charset="-122"/>
                          <a:cs typeface="仿宋" panose="02010609060101010101" charset="-122"/>
                        </a:rPr>
                        <a:t>约原材料成本</a:t>
                      </a:r>
                      <a:r>
                        <a:rPr lang="en-US" sz="1200">
                          <a:latin typeface="仿宋" panose="02010609060101010101" charset="-122"/>
                          <a:ea typeface="仿宋" panose="02010609060101010101" charset="-122"/>
                          <a:cs typeface="Times New Roman" panose="02020603050405020304" charset="0"/>
                        </a:rPr>
                        <a:t>：</a:t>
                      </a:r>
                      <a:r>
                        <a:rPr lang="en-US" sz="1200">
                          <a:latin typeface="仿宋" panose="02010609060101010101" charset="-122"/>
                          <a:ea typeface="仿宋" panose="02010609060101010101" charset="-122"/>
                          <a:cs typeface="仿宋" panose="02010609060101010101" charset="-122"/>
                        </a:rPr>
                        <a:t>万元</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Times New Roman" panose="02020603050405020304" charset="0"/>
                          <a:cs typeface="Times New Roman" panose="02020603050405020304" charset="0"/>
                        </a:rPr>
                        <a:t> </a:t>
                      </a:r>
                      <a:endParaRPr lang="en-US" altLang="en-US" sz="120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仿宋" panose="02010609060101010101" charset="-122"/>
                          <a:ea typeface="仿宋" panose="02010609060101010101" charset="-122"/>
                          <a:cs typeface="仿宋" panose="02010609060101010101" charset="-122"/>
                        </a:rPr>
                        <a:t>请注意将单位按原材料价格换算为万元。</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2585">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仿宋" panose="02010609060101010101" charset="-122"/>
                          <a:ea typeface="仿宋" panose="02010609060101010101" charset="-122"/>
                          <a:cs typeface="仿宋" panose="02010609060101010101" charset="-122"/>
                        </a:rPr>
                        <a:t>预计</a:t>
                      </a:r>
                      <a:r>
                        <a:rPr lang="en-US" sz="1200">
                          <a:solidFill>
                            <a:srgbClr val="000000"/>
                          </a:solidFill>
                          <a:latin typeface="仿宋" panose="02010609060101010101" charset="-122"/>
                          <a:ea typeface="仿宋" panose="02010609060101010101" charset="-122"/>
                          <a:cs typeface="仿宋" panose="02010609060101010101" charset="-122"/>
                        </a:rPr>
                        <a:t>污染物</a:t>
                      </a:r>
                      <a:r>
                        <a:rPr lang="en-US" sz="1200">
                          <a:solidFill>
                            <a:srgbClr val="000000"/>
                          </a:solidFill>
                          <a:latin typeface="仿宋" panose="02010609060101010101" charset="-122"/>
                          <a:ea typeface="仿宋" panose="02010609060101010101" charset="-122"/>
                          <a:cs typeface="Times New Roman" panose="02020603050405020304" charset="0"/>
                        </a:rPr>
                        <a:t>减排量：</a:t>
                      </a:r>
                      <a:r>
                        <a:rPr lang="en-US" sz="1200">
                          <a:solidFill>
                            <a:srgbClr val="000000"/>
                          </a:solidFill>
                          <a:latin typeface="仿宋" panose="02010609060101010101" charset="-122"/>
                          <a:ea typeface="仿宋" panose="02010609060101010101" charset="-122"/>
                          <a:cs typeface="仿宋" panose="02010609060101010101" charset="-122"/>
                        </a:rPr>
                        <a:t>吨</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Times New Roman" panose="02020603050405020304" charset="0"/>
                          <a:cs typeface="Times New Roman" panose="02020603050405020304" charset="0"/>
                        </a:rPr>
                        <a:t> </a:t>
                      </a:r>
                      <a:endParaRPr lang="en-US" altLang="en-US" sz="120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100">
                          <a:latin typeface="仿宋" panose="02010609060101010101" charset="-122"/>
                          <a:ea typeface="仿宋" panose="02010609060101010101" charset="-122"/>
                          <a:cs typeface="仿宋" panose="02010609060101010101" charset="-122"/>
                        </a:rPr>
                        <a:t>填写氨氮、COD、SO</a:t>
                      </a:r>
                      <a:r>
                        <a:rPr lang="en-US" sz="1100" baseline="-25000">
                          <a:latin typeface="仿宋" panose="02010609060101010101" charset="-122"/>
                          <a:ea typeface="仿宋" panose="02010609060101010101" charset="-122"/>
                          <a:cs typeface="仿宋" panose="02010609060101010101" charset="-122"/>
                        </a:rPr>
                        <a:t>2</a:t>
                      </a:r>
                      <a:r>
                        <a:rPr lang="en-US" sz="1100">
                          <a:latin typeface="仿宋" panose="02010609060101010101" charset="-122"/>
                          <a:ea typeface="仿宋" panose="02010609060101010101" charset="-122"/>
                          <a:cs typeface="仿宋" panose="02010609060101010101" charset="-122"/>
                        </a:rPr>
                        <a:t>，NO</a:t>
                      </a:r>
                      <a:r>
                        <a:rPr lang="en-US" sz="1100" baseline="-25000">
                          <a:latin typeface="仿宋" panose="02010609060101010101" charset="-122"/>
                          <a:ea typeface="仿宋" panose="02010609060101010101" charset="-122"/>
                          <a:cs typeface="仿宋" panose="02010609060101010101" charset="-122"/>
                        </a:rPr>
                        <a:t>X</a:t>
                      </a:r>
                      <a:r>
                        <a:rPr lang="en-US" sz="1100">
                          <a:latin typeface="仿宋" panose="02010609060101010101" charset="-122"/>
                          <a:ea typeface="仿宋" panose="02010609060101010101" charset="-122"/>
                          <a:cs typeface="仿宋" panose="02010609060101010101" charset="-122"/>
                        </a:rPr>
                        <a:t>，和其他污染物合计减排量</a:t>
                      </a:r>
                      <a:endParaRPr lang="en-US" altLang="en-US" sz="11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322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仿宋" panose="02010609060101010101" charset="-122"/>
                          <a:ea typeface="仿宋" panose="02010609060101010101" charset="-122"/>
                          <a:cs typeface="仿宋" panose="02010609060101010101" charset="-122"/>
                        </a:rPr>
                        <a:t>预计</a:t>
                      </a:r>
                      <a:r>
                        <a:rPr lang="en-US" sz="1200">
                          <a:solidFill>
                            <a:srgbClr val="000000"/>
                          </a:solidFill>
                          <a:latin typeface="仿宋" panose="02010609060101010101" charset="-122"/>
                          <a:ea typeface="仿宋" panose="02010609060101010101" charset="-122"/>
                          <a:cs typeface="Times New Roman" panose="02020603050405020304" charset="0"/>
                        </a:rPr>
                        <a:t>新增</a:t>
                      </a:r>
                      <a:r>
                        <a:rPr lang="en-US" sz="1200">
                          <a:solidFill>
                            <a:srgbClr val="000000"/>
                          </a:solidFill>
                          <a:latin typeface="仿宋" panose="02010609060101010101" charset="-122"/>
                          <a:ea typeface="仿宋" panose="02010609060101010101" charset="-122"/>
                          <a:cs typeface="仿宋" panose="02010609060101010101" charset="-122"/>
                        </a:rPr>
                        <a:t>固废综合</a:t>
                      </a:r>
                      <a:r>
                        <a:rPr lang="en-US" sz="1200">
                          <a:solidFill>
                            <a:srgbClr val="000000"/>
                          </a:solidFill>
                          <a:latin typeface="仿宋" panose="02010609060101010101" charset="-122"/>
                          <a:ea typeface="仿宋" panose="02010609060101010101" charset="-122"/>
                          <a:cs typeface="Times New Roman" panose="02020603050405020304" charset="0"/>
                        </a:rPr>
                        <a:t>利用能力：</a:t>
                      </a:r>
                      <a:r>
                        <a:rPr lang="en-US" sz="1200">
                          <a:solidFill>
                            <a:srgbClr val="000000"/>
                          </a:solidFill>
                          <a:latin typeface="仿宋" panose="02010609060101010101" charset="-122"/>
                          <a:ea typeface="仿宋" panose="02010609060101010101" charset="-122"/>
                          <a:cs typeface="仿宋" panose="02010609060101010101" charset="-122"/>
                        </a:rPr>
                        <a:t>吨</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Times New Roman" panose="02020603050405020304" charset="0"/>
                          <a:cs typeface="Times New Roman" panose="02020603050405020304" charset="0"/>
                        </a:rPr>
                        <a:t> </a:t>
                      </a:r>
                      <a:endParaRPr lang="en-US" altLang="en-US" sz="120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仿宋" panose="02010609060101010101" charset="-122"/>
                          <a:ea typeface="仿宋" panose="02010609060101010101" charset="-122"/>
                          <a:cs typeface="仿宋" panose="02010609060101010101" charset="-122"/>
                        </a:rPr>
                        <a:t>填写项目新增的处理工业固废的能力。</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4195">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仿宋" panose="02010609060101010101" charset="-122"/>
                          <a:ea typeface="仿宋" panose="02010609060101010101" charset="-122"/>
                          <a:cs typeface="仿宋" panose="02010609060101010101" charset="-122"/>
                        </a:rPr>
                        <a:t>预计</a:t>
                      </a:r>
                      <a:r>
                        <a:rPr lang="en-US" sz="1200">
                          <a:solidFill>
                            <a:srgbClr val="000000"/>
                          </a:solidFill>
                          <a:latin typeface="仿宋" panose="02010609060101010101" charset="-122"/>
                          <a:ea typeface="仿宋" panose="02010609060101010101" charset="-122"/>
                          <a:cs typeface="Times New Roman" panose="02020603050405020304" charset="0"/>
                        </a:rPr>
                        <a:t>有毒有害物质使用削减量</a:t>
                      </a:r>
                      <a:r>
                        <a:rPr lang="en-US" sz="1200">
                          <a:solidFill>
                            <a:srgbClr val="000000"/>
                          </a:solidFill>
                          <a:latin typeface="仿宋" panose="02010609060101010101" charset="-122"/>
                          <a:ea typeface="仿宋" panose="02010609060101010101" charset="-122"/>
                          <a:cs typeface="仿宋" panose="02010609060101010101" charset="-122"/>
                        </a:rPr>
                        <a:t>：吨</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Times New Roman" panose="02020603050405020304" charset="0"/>
                          <a:cs typeface="Times New Roman" panose="02020603050405020304" charset="0"/>
                        </a:rPr>
                        <a:t> </a:t>
                      </a:r>
                      <a:endParaRPr lang="en-US" altLang="en-US" sz="120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仿宋" panose="02010609060101010101" charset="-122"/>
                          <a:ea typeface="仿宋" panose="02010609060101010101" charset="-122"/>
                          <a:cs typeface="仿宋" panose="02010609060101010101" charset="-122"/>
                        </a:rPr>
                        <a:t>填写项目削减的有毒有害物质使用量。</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9192260" y="2564765"/>
            <a:ext cx="2762250" cy="1568450"/>
          </a:xfrm>
          <a:prstGeom prst="rect">
            <a:avLst/>
          </a:prstGeom>
          <a:noFill/>
        </p:spPr>
        <p:txBody>
          <a:bodyPr wrap="square" rtlCol="0" anchor="t">
            <a:spAutoFit/>
          </a:bodyPr>
          <a:p>
            <a:pPr>
              <a:lnSpc>
                <a:spcPct val="150000"/>
              </a:lnSpc>
            </a:pPr>
            <a:r>
              <a:rPr lang="zh-CN" altLang="en-US" sz="1600">
                <a:solidFill>
                  <a:srgbClr val="FF0000"/>
                </a:solidFill>
                <a:sym typeface="+mn-ea"/>
              </a:rPr>
              <a:t>该部分的目的是建立绿色工厂企业技术改造项目库，为后续支持政策的制定提供</a:t>
            </a:r>
            <a:r>
              <a:rPr lang="zh-CN" altLang="en-US" sz="1600">
                <a:solidFill>
                  <a:srgbClr val="FF0000"/>
                </a:solidFill>
                <a:sym typeface="+mn-ea"/>
              </a:rPr>
              <a:t>参考。项目数量填写上限为</a:t>
            </a:r>
            <a:r>
              <a:rPr lang="en-US" altLang="zh-CN" sz="1600">
                <a:solidFill>
                  <a:srgbClr val="FF0000"/>
                </a:solidFill>
                <a:sym typeface="+mn-ea"/>
              </a:rPr>
              <a:t>3</a:t>
            </a:r>
            <a:r>
              <a:rPr lang="zh-CN" altLang="en-US" sz="1600">
                <a:solidFill>
                  <a:srgbClr val="FF0000"/>
                </a:solidFill>
                <a:sym typeface="+mn-ea"/>
              </a:rPr>
              <a:t>项。</a:t>
            </a:r>
            <a:endParaRPr lang="zh-CN" altLang="en-US" sz="1600">
              <a:solidFill>
                <a:srgbClr val="FF0000"/>
              </a:solidFill>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2800" b="1" dirty="0">
                <a:solidFill>
                  <a:srgbClr val="01458E"/>
                </a:solidFill>
                <a:latin typeface="微软雅黑" panose="020B0503020204020204" charset="-122"/>
                <a:ea typeface="微软雅黑" panose="020B0503020204020204" charset="-122"/>
                <a:cs typeface="+mn-cs"/>
              </a:rPr>
              <a:t>二、绿色工厂动态管理表的填报</a:t>
            </a:r>
            <a:endParaRPr lang="zh-CN" altLang="en-US" sz="2800" b="1" dirty="0">
              <a:solidFill>
                <a:srgbClr val="01458E"/>
              </a:solidFill>
              <a:latin typeface="微软雅黑" panose="020B0503020204020204" charset="-122"/>
              <a:ea typeface="微软雅黑" panose="020B0503020204020204" charset="-122"/>
              <a:cs typeface="+mn-cs"/>
            </a:endParaRPr>
          </a:p>
        </p:txBody>
      </p:sp>
      <p:graphicFrame>
        <p:nvGraphicFramePr>
          <p:cNvPr id="3" name="表格 2"/>
          <p:cNvGraphicFramePr/>
          <p:nvPr>
            <p:custDataLst>
              <p:tags r:id="rId1"/>
            </p:custDataLst>
          </p:nvPr>
        </p:nvGraphicFramePr>
        <p:xfrm>
          <a:off x="407670" y="1988820"/>
          <a:ext cx="7736840" cy="1717040"/>
        </p:xfrm>
        <a:graphic>
          <a:graphicData uri="http://schemas.openxmlformats.org/drawingml/2006/table">
            <a:tbl>
              <a:tblPr/>
              <a:tblGrid>
                <a:gridCol w="1188720"/>
                <a:gridCol w="5287010"/>
                <a:gridCol w="1261110"/>
              </a:tblGrid>
              <a:tr h="802640">
                <a:tc rowSpan="2">
                  <a:txBody>
                    <a:bodyPr/>
                    <a:p>
                      <a:pPr>
                        <a:buNone/>
                      </a:pPr>
                      <a:r>
                        <a:rPr lang="en-US" sz="1200" b="1">
                          <a:solidFill>
                            <a:srgbClr val="000000"/>
                          </a:solidFill>
                          <a:latin typeface="仿宋" panose="02010609060101010101" charset="-122"/>
                          <a:ea typeface="仿宋" panose="02010609060101010101" charset="-122"/>
                          <a:cs typeface="Times New Roman" panose="02020603050405020304" charset="0"/>
                        </a:rPr>
                        <a:t>四、</a:t>
                      </a:r>
                      <a:r>
                        <a:rPr lang="en-US" sz="1200" b="1">
                          <a:solidFill>
                            <a:srgbClr val="000000"/>
                          </a:solidFill>
                          <a:latin typeface="仿宋" panose="02010609060101010101" charset="-122"/>
                          <a:ea typeface="仿宋" panose="02010609060101010101" charset="-122"/>
                          <a:cs typeface="仿宋" panose="02010609060101010101" charset="-122"/>
                        </a:rPr>
                        <a:t>亮点工作</a:t>
                      </a:r>
                      <a:endParaRPr lang="en-US" altLang="en-US" sz="1200" b="1">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仿宋" panose="02010609060101010101" charset="-122"/>
                          <a:ea typeface="仿宋" panose="02010609060101010101" charset="-122"/>
                          <a:cs typeface="仿宋" panose="02010609060101010101" charset="-122"/>
                        </a:rPr>
                        <a:t>是否有兴趣作为先进典型加入工业和信息化部组织的绿色工厂专项宣传推介活动：</a:t>
                      </a:r>
                      <a:r>
                        <a:rPr lang="en-US" sz="1200">
                          <a:latin typeface="Wingdings 2" panose="05020102010507070707" charset="0"/>
                          <a:cs typeface="Wingdings 2" panose="05020102010507070707" charset="0"/>
                        </a:rPr>
                        <a:t>£</a:t>
                      </a:r>
                      <a:r>
                        <a:rPr lang="en-US" sz="1200">
                          <a:latin typeface="仿宋" panose="02010609060101010101" charset="-122"/>
                          <a:ea typeface="仿宋" panose="02010609060101010101" charset="-122"/>
                          <a:cs typeface="仿宋" panose="02010609060101010101" charset="-122"/>
                        </a:rPr>
                        <a:t>是 </a:t>
                      </a:r>
                      <a:r>
                        <a:rPr lang="en-US" sz="1200">
                          <a:latin typeface="Wingdings 2" panose="05020102010507070707" charset="0"/>
                          <a:cs typeface="Wingdings 2" panose="05020102010507070707" charset="0"/>
                        </a:rPr>
                        <a:t>£</a:t>
                      </a:r>
                      <a:r>
                        <a:rPr lang="en-US" sz="1200">
                          <a:latin typeface="仿宋" panose="02010609060101010101" charset="-122"/>
                          <a:ea typeface="仿宋" panose="02010609060101010101" charset="-122"/>
                          <a:cs typeface="仿宋" panose="02010609060101010101" charset="-122"/>
                        </a:rPr>
                        <a:t>否</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Times New Roman" panose="02020603050405020304" charset="0"/>
                          <a:cs typeface="Times New Roman" panose="02020603050405020304" charset="0"/>
                        </a:rPr>
                        <a:t> </a:t>
                      </a:r>
                      <a:endParaRPr lang="en-US" altLang="en-US" sz="120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4010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a:buNone/>
                      </a:pPr>
                      <a:r>
                        <a:rPr lang="en-US" sz="1200">
                          <a:latin typeface="仿宋" panose="02010609060101010101" charset="-122"/>
                          <a:ea typeface="仿宋" panose="02010609060101010101" charset="-122"/>
                          <a:cs typeface="仿宋" panose="02010609060101010101" charset="-122"/>
                        </a:rPr>
                        <a:t>上一行勾选是的单位请填写获批绿色工厂以来的亮点工作，我部将择优</a:t>
                      </a:r>
                      <a:r>
                        <a:rPr lang="en-US" sz="1200">
                          <a:latin typeface="仿宋" panose="02010609060101010101" charset="-122"/>
                          <a:ea typeface="仿宋" panose="02010609060101010101" charset="-122"/>
                          <a:cs typeface="Times New Roman" panose="02020603050405020304" charset="0"/>
                        </a:rPr>
                        <a:t>选择先进绿色工厂进行创建经验的</a:t>
                      </a:r>
                      <a:r>
                        <a:rPr lang="en-US" sz="1200">
                          <a:latin typeface="仿宋" panose="02010609060101010101" charset="-122"/>
                          <a:ea typeface="仿宋" panose="02010609060101010101" charset="-122"/>
                          <a:cs typeface="仿宋" panose="02010609060101010101" charset="-122"/>
                        </a:rPr>
                        <a:t>宣传和</a:t>
                      </a:r>
                      <a:r>
                        <a:rPr lang="en-US" sz="1200">
                          <a:latin typeface="仿宋" panose="02010609060101010101" charset="-122"/>
                          <a:ea typeface="仿宋" panose="02010609060101010101" charset="-122"/>
                          <a:cs typeface="Times New Roman" panose="02020603050405020304" charset="0"/>
                        </a:rPr>
                        <a:t>推广。</a:t>
                      </a:r>
                      <a:r>
                        <a:rPr lang="en-US" sz="1200">
                          <a:latin typeface="仿宋" panose="02010609060101010101" charset="-122"/>
                          <a:ea typeface="仿宋" panose="02010609060101010101" charset="-122"/>
                          <a:cs typeface="仿宋" panose="02010609060101010101" charset="-122"/>
                        </a:rPr>
                        <a:t>亮点工作请从绿色工厂创建过程好的经验和做法，应用的先进技术介绍和行业内的水平，工厂绩效指标与同行企业对标情况，对行业内企业有借鉴意义的工作思路等角度展开，请尽可能突出工厂特色化的工作。</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Times New Roman" panose="02020603050405020304" charset="0"/>
                          <a:cs typeface="Times New Roman" panose="02020603050405020304" charset="0"/>
                        </a:rPr>
                        <a:t> </a:t>
                      </a:r>
                      <a:endParaRPr lang="en-US" altLang="en-US" sz="120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1591310" y="3362960"/>
            <a:ext cx="5080000" cy="368300"/>
          </a:xfrm>
          <a:prstGeom prst="rect">
            <a:avLst/>
          </a:prstGeom>
          <a:noFill/>
          <a:ln w="9525">
            <a:noFill/>
          </a:ln>
        </p:spPr>
        <p:txBody>
          <a:bodyPr>
            <a:spAutoFit/>
          </a:bodyPr>
          <a:p>
            <a:r>
              <a:rPr lang="en-US" sz="1800">
                <a:latin typeface="Calibri" panose="020F0502020204030204" charset="0"/>
                <a:ea typeface="宋体" panose="02010600030101010101" pitchFamily="2" charset="-122"/>
                <a:cs typeface="Times New Roman" panose="02020603050405020304" charset="0"/>
              </a:rPr>
              <a:t> </a:t>
            </a:r>
            <a:endParaRPr lang="en-US" altLang="en-US" sz="1800">
              <a:latin typeface="Calibri" panose="020F0502020204030204" charset="0"/>
              <a:ea typeface="宋体" panose="02010600030101010101" pitchFamily="2" charset="-122"/>
              <a:cs typeface="Times New Roman" panose="02020603050405020304" charset="0"/>
            </a:endParaRPr>
          </a:p>
        </p:txBody>
      </p:sp>
      <p:graphicFrame>
        <p:nvGraphicFramePr>
          <p:cNvPr id="4" name="表格 3"/>
          <p:cNvGraphicFramePr/>
          <p:nvPr/>
        </p:nvGraphicFramePr>
        <p:xfrm>
          <a:off x="407670" y="3717290"/>
          <a:ext cx="7733665" cy="1193800"/>
        </p:xfrm>
        <a:graphic>
          <a:graphicData uri="http://schemas.openxmlformats.org/drawingml/2006/table">
            <a:tbl>
              <a:tblPr/>
              <a:tblGrid>
                <a:gridCol w="1193800"/>
                <a:gridCol w="5269865"/>
                <a:gridCol w="1270000"/>
              </a:tblGrid>
              <a:tr h="1193800">
                <a:tc>
                  <a:txBody>
                    <a:bodyPr/>
                    <a:p>
                      <a:pPr>
                        <a:buNone/>
                      </a:pPr>
                      <a:r>
                        <a:rPr lang="en-US" sz="1200" b="1">
                          <a:solidFill>
                            <a:srgbClr val="000000"/>
                          </a:solidFill>
                          <a:latin typeface="仿宋" panose="02010609060101010101" charset="-122"/>
                          <a:ea typeface="仿宋" panose="02010609060101010101" charset="-122"/>
                          <a:cs typeface="Times New Roman" panose="02020603050405020304" charset="0"/>
                        </a:rPr>
                        <a:t>五、意见和建议</a:t>
                      </a:r>
                      <a:endParaRPr lang="en-US" altLang="en-US" sz="1200" b="1">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Times New Roman" panose="02020603050405020304" charset="0"/>
                          <a:cs typeface="Times New Roman" panose="02020603050405020304" charset="0"/>
                        </a:rPr>
                        <a:t>（酌情填写）</a:t>
                      </a:r>
                      <a:endParaRPr lang="en-US" altLang="en-US" sz="120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仿宋" panose="02010609060101010101" charset="-122"/>
                          <a:ea typeface="仿宋" panose="02010609060101010101" charset="-122"/>
                          <a:cs typeface="仿宋" panose="02010609060101010101" charset="-122"/>
                        </a:rPr>
                        <a:t>之前填过的意见可不用重复提交。</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custDataLst>
              <p:tags r:id="rId2"/>
            </p:custDataLst>
          </p:nvPr>
        </p:nvSpPr>
        <p:spPr>
          <a:xfrm>
            <a:off x="8616315" y="2060575"/>
            <a:ext cx="2762250" cy="1568450"/>
          </a:xfrm>
          <a:prstGeom prst="rect">
            <a:avLst/>
          </a:prstGeom>
          <a:noFill/>
        </p:spPr>
        <p:txBody>
          <a:bodyPr wrap="square" rtlCol="0" anchor="t">
            <a:spAutoFit/>
          </a:bodyPr>
          <a:p>
            <a:pPr>
              <a:lnSpc>
                <a:spcPct val="150000"/>
              </a:lnSpc>
            </a:pPr>
            <a:r>
              <a:rPr lang="zh-CN" altLang="en-US" sz="1600">
                <a:solidFill>
                  <a:srgbClr val="FF0000"/>
                </a:solidFill>
                <a:sym typeface="+mn-ea"/>
              </a:rPr>
              <a:t>该部分的目的是组织一些名单中的先进单位进行专项宣传推介活动，如果不考虑参与的，可以不填写亮点</a:t>
            </a:r>
            <a:r>
              <a:rPr lang="zh-CN" altLang="en-US" sz="1600">
                <a:solidFill>
                  <a:srgbClr val="FF0000"/>
                </a:solidFill>
                <a:sym typeface="+mn-ea"/>
              </a:rPr>
              <a:t>工作。</a:t>
            </a:r>
            <a:endParaRPr lang="zh-CN" altLang="en-US" sz="1600">
              <a:solidFill>
                <a:srgbClr val="FF0000"/>
              </a:solidFill>
              <a:sym typeface="+mn-ea"/>
            </a:endParaRPr>
          </a:p>
        </p:txBody>
      </p:sp>
      <p:cxnSp>
        <p:nvCxnSpPr>
          <p:cNvPr id="11" name="直接箭头连接符 10"/>
          <p:cNvCxnSpPr/>
          <p:nvPr>
            <p:custDataLst>
              <p:tags r:id="rId3"/>
            </p:custDataLst>
          </p:nvPr>
        </p:nvCxnSpPr>
        <p:spPr>
          <a:xfrm flipH="1">
            <a:off x="8184515" y="2853055"/>
            <a:ext cx="431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文本框 6"/>
          <p:cNvSpPr txBox="1"/>
          <p:nvPr>
            <p:custDataLst>
              <p:tags r:id="rId4"/>
            </p:custDataLst>
          </p:nvPr>
        </p:nvSpPr>
        <p:spPr>
          <a:xfrm>
            <a:off x="607695" y="5229225"/>
            <a:ext cx="8467090" cy="1568450"/>
          </a:xfrm>
          <a:prstGeom prst="rect">
            <a:avLst/>
          </a:prstGeom>
          <a:noFill/>
        </p:spPr>
        <p:txBody>
          <a:bodyPr wrap="square" rtlCol="0" anchor="t">
            <a:spAutoFit/>
          </a:bodyPr>
          <a:p>
            <a:pPr marL="285750" indent="-285750">
              <a:lnSpc>
                <a:spcPct val="150000"/>
              </a:lnSpc>
              <a:buFont typeface="Wingdings" panose="05000000000000000000" charset="0"/>
              <a:buChar char="Ø"/>
            </a:pPr>
            <a:r>
              <a:rPr lang="zh-CN" altLang="en-US" sz="1600">
                <a:solidFill>
                  <a:srgbClr val="FF0000"/>
                </a:solidFill>
                <a:sym typeface="+mn-ea"/>
              </a:rPr>
              <a:t>该部分的目的是调研名单单位对工信系统推动工业绿色化转型方面的建议，所有建议内容会进行汇总整理，并根据实际情况将建议应用在工作实际中。</a:t>
            </a:r>
            <a:endParaRPr lang="zh-CN" altLang="en-US" sz="1600">
              <a:solidFill>
                <a:srgbClr val="FF0000"/>
              </a:solidFill>
              <a:sym typeface="+mn-ea"/>
            </a:endParaRPr>
          </a:p>
          <a:p>
            <a:pPr marL="285750" indent="-285750">
              <a:lnSpc>
                <a:spcPct val="150000"/>
              </a:lnSpc>
              <a:buFont typeface="Wingdings" panose="05000000000000000000" charset="0"/>
              <a:buChar char="Ø"/>
            </a:pPr>
            <a:r>
              <a:rPr lang="zh-CN" altLang="en-US" sz="1600">
                <a:solidFill>
                  <a:srgbClr val="FF0000"/>
                </a:solidFill>
                <a:sym typeface="+mn-ea"/>
              </a:rPr>
              <a:t>如果有一些具体的述求，也可以填写在这部分。</a:t>
            </a:r>
            <a:endParaRPr lang="zh-CN" altLang="en-US" sz="1600">
              <a:solidFill>
                <a:srgbClr val="FF0000"/>
              </a:solidFill>
              <a:sym typeface="+mn-ea"/>
            </a:endParaRPr>
          </a:p>
          <a:p>
            <a:pPr marL="285750" indent="-285750">
              <a:lnSpc>
                <a:spcPct val="150000"/>
              </a:lnSpc>
              <a:buFont typeface="Wingdings" panose="05000000000000000000" charset="0"/>
              <a:buChar char="Ø"/>
            </a:pPr>
            <a:r>
              <a:rPr lang="zh-CN" altLang="en-US" sz="1600">
                <a:solidFill>
                  <a:srgbClr val="FF0000"/>
                </a:solidFill>
                <a:sym typeface="+mn-ea"/>
              </a:rPr>
              <a:t>为简化整理过程的工作量，在上一批动态管理表中提过的意见和建议可不重复提交。</a:t>
            </a:r>
            <a:endParaRPr lang="zh-CN" altLang="en-US" sz="1600">
              <a:solidFill>
                <a:srgbClr val="FF0000"/>
              </a:solidFill>
              <a:sym typeface="+mn-ea"/>
            </a:endParaRPr>
          </a:p>
        </p:txBody>
      </p:sp>
      <p:cxnSp>
        <p:nvCxnSpPr>
          <p:cNvPr id="8" name="直接箭头连接符 7"/>
          <p:cNvCxnSpPr/>
          <p:nvPr>
            <p:custDataLst>
              <p:tags r:id="rId5"/>
            </p:custDataLst>
          </p:nvPr>
        </p:nvCxnSpPr>
        <p:spPr>
          <a:xfrm flipV="1">
            <a:off x="2495550" y="4725035"/>
            <a:ext cx="0" cy="5759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2800" b="1" dirty="0">
                <a:solidFill>
                  <a:srgbClr val="01458E"/>
                </a:solidFill>
                <a:latin typeface="微软雅黑" panose="020B0503020204020204" charset="-122"/>
                <a:ea typeface="微软雅黑" panose="020B0503020204020204" charset="-122"/>
                <a:cs typeface="+mn-cs"/>
              </a:rPr>
              <a:t>三、绿色设计</a:t>
            </a:r>
            <a:r>
              <a:rPr lang="zh-CN" altLang="en-US" sz="2800" b="1" dirty="0">
                <a:solidFill>
                  <a:srgbClr val="01458E"/>
                </a:solidFill>
                <a:latin typeface="微软雅黑" panose="020B0503020204020204" charset="-122"/>
                <a:ea typeface="微软雅黑" panose="020B0503020204020204" charset="-122"/>
                <a:cs typeface="+mn-cs"/>
              </a:rPr>
              <a:t>产品动态管理表的填报</a:t>
            </a:r>
            <a:endParaRPr lang="zh-CN" altLang="en-US" sz="2800" b="1" dirty="0">
              <a:solidFill>
                <a:srgbClr val="01458E"/>
              </a:solidFill>
              <a:latin typeface="微软雅黑" panose="020B0503020204020204" charset="-122"/>
              <a:ea typeface="微软雅黑" panose="020B0503020204020204" charset="-122"/>
              <a:cs typeface="+mn-cs"/>
            </a:endParaRPr>
          </a:p>
        </p:txBody>
      </p:sp>
      <p:graphicFrame>
        <p:nvGraphicFramePr>
          <p:cNvPr id="3" name="表格 2"/>
          <p:cNvGraphicFramePr/>
          <p:nvPr>
            <p:custDataLst>
              <p:tags r:id="rId1"/>
            </p:custDataLst>
          </p:nvPr>
        </p:nvGraphicFramePr>
        <p:xfrm>
          <a:off x="1127760" y="1772920"/>
          <a:ext cx="0" cy="3949700"/>
        </p:xfrm>
        <a:graphic>
          <a:graphicData uri="http://schemas.openxmlformats.org/drawingml/2006/table">
            <a:tbl>
              <a:tblPr/>
              <a:tblGrid>
                <a:gridCol w="1419225"/>
                <a:gridCol w="2743200"/>
                <a:gridCol w="1354138"/>
                <a:gridCol w="3390900"/>
              </a:tblGrid>
              <a:tr h="355600">
                <a:tc gridSpan="4">
                  <a:txBody>
                    <a:bodyPr/>
                    <a:p>
                      <a:pPr>
                        <a:buNone/>
                      </a:pPr>
                      <a:r>
                        <a:rPr lang="en-US" sz="1200" b="1">
                          <a:solidFill>
                            <a:srgbClr val="000000"/>
                          </a:solidFill>
                          <a:latin typeface="仿宋" panose="02010609060101010101" charset="-122"/>
                          <a:ea typeface="仿宋" panose="02010609060101010101" charset="-122"/>
                          <a:cs typeface="Times New Roman" panose="02020603050405020304" charset="0"/>
                        </a:rPr>
                        <a:t>一、基本信息</a:t>
                      </a:r>
                      <a:endParaRPr lang="en-US" altLang="en-US" sz="1200" b="1">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55600">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企业名称</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algn="ctr">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55600">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企业地址</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algn="ctr">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55600">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绿色</a:t>
                      </a:r>
                      <a:r>
                        <a:rPr lang="zh-CN" altLang="en-US" sz="1200">
                          <a:solidFill>
                            <a:srgbClr val="000000"/>
                          </a:solidFill>
                          <a:latin typeface="仿宋" panose="02010609060101010101" charset="-122"/>
                          <a:ea typeface="仿宋" panose="02010609060101010101" charset="-122"/>
                          <a:cs typeface="仿宋" panose="02010609060101010101" charset="-122"/>
                        </a:rPr>
                        <a:t>设计产品</a:t>
                      </a:r>
                      <a:r>
                        <a:rPr lang="en-US" sz="1200">
                          <a:solidFill>
                            <a:srgbClr val="000000"/>
                          </a:solidFill>
                          <a:latin typeface="仿宋" panose="02010609060101010101" charset="-122"/>
                          <a:ea typeface="仿宋" panose="02010609060101010101" charset="-122"/>
                          <a:cs typeface="仿宋" panose="02010609060101010101" charset="-122"/>
                        </a:rPr>
                        <a:t>级别（可多选）</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国家层面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省层面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市层面</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（直辖市、兵团按省层面填写，计划单列市按市层面填写）</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55600">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列入绿色设计产品的产品类别</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列入国家层面绿色设计产品名单的总数量</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一共个型号的产品入选（每家企业合并名下所有绿色设计产品填报）</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5600">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列入省层面绿色设计产品名单的总数量</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一共个型号的产品入选（每家企业合并名下所有绿色设计产品填报）</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列入市层面绿色设计产品名单的总数量</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一共个型号的产品入选（每家企业合并名下所有绿色设计产品填报）</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5600">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国家层面绿色产品企业所属批次</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algn="ct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2017年，第一批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2017年，第二批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2018年，第三批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2019年，第四批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2020年，第五批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2021年，第六批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2022年，第七批</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93700">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省层面绿色设计产品获批时间</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algn="ct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2017年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2018年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2019年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2020年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2021年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2022年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2023年</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55600">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市层面绿色设计产品获批时间</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algn="ct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2017年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2018年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2019年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2020年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2021年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2022年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2023年</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55600">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填报信息联系人</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联系人电话</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5600">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电子邮箱地址</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联系人手机号</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7769225" y="404495"/>
            <a:ext cx="4245610" cy="1198880"/>
          </a:xfrm>
          <a:prstGeom prst="rect">
            <a:avLst/>
          </a:prstGeom>
          <a:noFill/>
        </p:spPr>
        <p:txBody>
          <a:bodyPr wrap="square" rtlCol="0" anchor="t">
            <a:spAutoFit/>
          </a:bodyPr>
          <a:p>
            <a:pPr>
              <a:lnSpc>
                <a:spcPct val="150000"/>
              </a:lnSpc>
            </a:pPr>
            <a:r>
              <a:rPr lang="zh-CN" altLang="en-US" sz="1600">
                <a:solidFill>
                  <a:srgbClr val="FF0000"/>
                </a:solidFill>
                <a:sym typeface="+mn-ea"/>
              </a:rPr>
              <a:t>对于有多个型号产品入围的企业，将所有信息合并到一张表格中，但以母公司和子公司分别申报的绿色产品，仍需分开</a:t>
            </a:r>
            <a:r>
              <a:rPr lang="zh-CN" altLang="en-US" sz="1600">
                <a:solidFill>
                  <a:srgbClr val="FF0000"/>
                </a:solidFill>
                <a:sym typeface="+mn-ea"/>
              </a:rPr>
              <a:t>填写。</a:t>
            </a:r>
            <a:endParaRPr lang="zh-CN" altLang="en-US" sz="1600">
              <a:solidFill>
                <a:srgbClr val="FF0000"/>
              </a:solidFill>
              <a:sym typeface="+mn-ea"/>
            </a:endParaRPr>
          </a:p>
        </p:txBody>
      </p:sp>
      <p:cxnSp>
        <p:nvCxnSpPr>
          <p:cNvPr id="11" name="直接箭头连接符 10"/>
          <p:cNvCxnSpPr/>
          <p:nvPr>
            <p:custDataLst>
              <p:tags r:id="rId2"/>
            </p:custDataLst>
          </p:nvPr>
        </p:nvCxnSpPr>
        <p:spPr>
          <a:xfrm flipV="1">
            <a:off x="3431540" y="3500755"/>
            <a:ext cx="0" cy="27368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135505" y="6308725"/>
            <a:ext cx="6096000" cy="337185"/>
          </a:xfrm>
          <a:prstGeom prst="rect">
            <a:avLst/>
          </a:prstGeom>
          <a:noFill/>
        </p:spPr>
        <p:txBody>
          <a:bodyPr wrap="square" rtlCol="0" anchor="t">
            <a:spAutoFit/>
          </a:bodyPr>
          <a:p>
            <a:r>
              <a:rPr lang="zh-CN" altLang="en-US" sz="1600">
                <a:solidFill>
                  <a:srgbClr val="FF0000"/>
                </a:solidFill>
                <a:sym typeface="+mn-ea"/>
              </a:rPr>
              <a:t>申报的绿色产品类别，</a:t>
            </a:r>
            <a:r>
              <a:rPr lang="zh-CN" altLang="en-US" sz="1600">
                <a:solidFill>
                  <a:srgbClr val="FF0000"/>
                </a:solidFill>
                <a:sym typeface="+mn-ea"/>
              </a:rPr>
              <a:t>请与标准中的产品类别名称保持</a:t>
            </a:r>
            <a:r>
              <a:rPr lang="zh-CN" altLang="en-US" sz="1600">
                <a:solidFill>
                  <a:srgbClr val="FF0000"/>
                </a:solidFill>
                <a:sym typeface="+mn-ea"/>
              </a:rPr>
              <a:t>一致。</a:t>
            </a:r>
            <a:endParaRPr lang="zh-CN" altLang="en-US" sz="1600">
              <a:solidFill>
                <a:srgbClr val="FF0000"/>
              </a:solidFill>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2800" b="1" dirty="0">
                <a:solidFill>
                  <a:srgbClr val="01458E"/>
                </a:solidFill>
                <a:latin typeface="微软雅黑" panose="020B0503020204020204" charset="-122"/>
                <a:ea typeface="微软雅黑" panose="020B0503020204020204" charset="-122"/>
                <a:cs typeface="+mn-cs"/>
              </a:rPr>
              <a:t>三、绿色设计</a:t>
            </a:r>
            <a:r>
              <a:rPr lang="zh-CN" altLang="en-US" sz="2800" b="1" dirty="0">
                <a:solidFill>
                  <a:srgbClr val="01458E"/>
                </a:solidFill>
                <a:latin typeface="微软雅黑" panose="020B0503020204020204" charset="-122"/>
                <a:ea typeface="微软雅黑" panose="020B0503020204020204" charset="-122"/>
                <a:cs typeface="+mn-cs"/>
              </a:rPr>
              <a:t>产品动态管理表的填报</a:t>
            </a:r>
            <a:endParaRPr lang="zh-CN" altLang="en-US" sz="2800" b="1" dirty="0">
              <a:solidFill>
                <a:srgbClr val="01458E"/>
              </a:solidFill>
              <a:latin typeface="微软雅黑" panose="020B0503020204020204" charset="-122"/>
              <a:ea typeface="微软雅黑" panose="020B0503020204020204" charset="-122"/>
              <a:cs typeface="+mn-cs"/>
            </a:endParaRPr>
          </a:p>
        </p:txBody>
      </p:sp>
      <p:graphicFrame>
        <p:nvGraphicFramePr>
          <p:cNvPr id="3" name="表格 2"/>
          <p:cNvGraphicFramePr/>
          <p:nvPr>
            <p:custDataLst>
              <p:tags r:id="rId1"/>
            </p:custDataLst>
          </p:nvPr>
        </p:nvGraphicFramePr>
        <p:xfrm>
          <a:off x="1047115" y="1988820"/>
          <a:ext cx="8738235" cy="3566160"/>
        </p:xfrm>
        <a:graphic>
          <a:graphicData uri="http://schemas.openxmlformats.org/drawingml/2006/table">
            <a:tbl>
              <a:tblPr/>
              <a:tblGrid>
                <a:gridCol w="6885305"/>
                <a:gridCol w="1852930"/>
              </a:tblGrid>
              <a:tr h="355600">
                <a:tc gridSpan="2">
                  <a:txBody>
                    <a:bodyPr/>
                    <a:p>
                      <a:pPr>
                        <a:buNone/>
                      </a:pPr>
                      <a:r>
                        <a:rPr lang="en-US" sz="1200" b="1">
                          <a:solidFill>
                            <a:srgbClr val="000000"/>
                          </a:solidFill>
                          <a:latin typeface="Times New Roman" panose="02020603050405020304" charset="0"/>
                          <a:cs typeface="Times New Roman" panose="02020603050405020304" charset="0"/>
                        </a:rPr>
                        <a:t>二、合规性信息</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55600">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1.企业是否已停产或经营异常</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是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否</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5600">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2.</a:t>
                      </a:r>
                      <a:r>
                        <a:rPr lang="en-US" sz="1200">
                          <a:solidFill>
                            <a:srgbClr val="000000"/>
                          </a:solidFill>
                          <a:latin typeface="仿宋" panose="02010609060101010101" charset="-122"/>
                          <a:ea typeface="仿宋" panose="02010609060101010101" charset="-122"/>
                          <a:cs typeface="仿宋" panose="02010609060101010101" charset="-122"/>
                        </a:rPr>
                        <a:t>所列入的绿色设计产品是否已停产</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是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否</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5600">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3.</a:t>
                      </a:r>
                      <a:r>
                        <a:rPr lang="en-US" sz="1200">
                          <a:solidFill>
                            <a:srgbClr val="000000"/>
                          </a:solidFill>
                          <a:latin typeface="仿宋" panose="02010609060101010101" charset="-122"/>
                          <a:ea typeface="仿宋" panose="02010609060101010101" charset="-122"/>
                          <a:cs typeface="仿宋" panose="02010609060101010101" charset="-122"/>
                        </a:rPr>
                        <a:t>近三年是否发生安全（含网络安全、数据安全）、质量、环境污染等事故以及偷漏税等违法违规行为</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是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否</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5600">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4.</a:t>
                      </a:r>
                      <a:r>
                        <a:rPr lang="en-US" sz="1200">
                          <a:solidFill>
                            <a:srgbClr val="000000"/>
                          </a:solidFill>
                          <a:latin typeface="仿宋" panose="02010609060101010101" charset="-122"/>
                          <a:ea typeface="仿宋" panose="02010609060101010101" charset="-122"/>
                          <a:cs typeface="仿宋" panose="02010609060101010101" charset="-122"/>
                        </a:rPr>
                        <a:t>近三年是否在国务院及有关部委相关督查工作中被发现存在严重问题</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是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否</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5600">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5.</a:t>
                      </a:r>
                      <a:r>
                        <a:rPr lang="en-US" sz="1200">
                          <a:solidFill>
                            <a:srgbClr val="000000"/>
                          </a:solidFill>
                          <a:latin typeface="仿宋" panose="02010609060101010101" charset="-122"/>
                          <a:ea typeface="仿宋" panose="02010609060101010101" charset="-122"/>
                          <a:cs typeface="仿宋" panose="02010609060101010101" charset="-122"/>
                        </a:rPr>
                        <a:t>近三年是否被列入工业节能监察整改名单且未按要求完成整改的</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是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否</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5600">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6.</a:t>
                      </a:r>
                      <a:r>
                        <a:rPr lang="en-US" sz="1200">
                          <a:solidFill>
                            <a:srgbClr val="000000"/>
                          </a:solidFill>
                          <a:latin typeface="仿宋" panose="02010609060101010101" charset="-122"/>
                          <a:ea typeface="仿宋" panose="02010609060101010101" charset="-122"/>
                          <a:cs typeface="仿宋" panose="02010609060101010101" charset="-122"/>
                        </a:rPr>
                        <a:t>近三年是否被列为失信被执行人</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是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否</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5600">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7.</a:t>
                      </a:r>
                      <a:r>
                        <a:rPr lang="en-US" sz="1200">
                          <a:solidFill>
                            <a:srgbClr val="000000"/>
                          </a:solidFill>
                          <a:latin typeface="仿宋" panose="02010609060101010101" charset="-122"/>
                          <a:ea typeface="仿宋" panose="02010609060101010101" charset="-122"/>
                          <a:cs typeface="仿宋" panose="02010609060101010101" charset="-122"/>
                        </a:rPr>
                        <a:t>近三年是否应产品质量问题被市场监管部门处罚</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是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否</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5600">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8.企业名称是否发生变更（变更的需提交不影响评价指标的说明）</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是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否</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5600">
                <a:tc gridSpan="2">
                  <a:txBody>
                    <a:bodyPr/>
                    <a:p>
                      <a:pPr>
                        <a:buNone/>
                      </a:pPr>
                      <a:r>
                        <a:rPr lang="en-US" altLang="en-US" sz="1200">
                          <a:solidFill>
                            <a:srgbClr val="000000"/>
                          </a:solidFill>
                          <a:latin typeface="仿宋" panose="02010609060101010101" charset="-122"/>
                          <a:ea typeface="仿宋" panose="02010609060101010101" charset="-122"/>
                          <a:cs typeface="仿宋" panose="02010609060101010101" charset="-122"/>
                        </a:rPr>
                        <a:t>获批以来使用过的</a:t>
                      </a:r>
                      <a:r>
                        <a:rPr lang="zh-CN" altLang="en-US" sz="1200">
                          <a:solidFill>
                            <a:srgbClr val="000000"/>
                          </a:solidFill>
                          <a:latin typeface="仿宋" panose="02010609060101010101" charset="-122"/>
                          <a:ea typeface="仿宋" panose="02010609060101010101" charset="-122"/>
                          <a:cs typeface="仿宋" panose="02010609060101010101" charset="-122"/>
                        </a:rPr>
                        <a:t>企业</a:t>
                      </a:r>
                      <a:r>
                        <a:rPr lang="en-US" altLang="en-US" sz="1200">
                          <a:solidFill>
                            <a:srgbClr val="000000"/>
                          </a:solidFill>
                          <a:latin typeface="仿宋" panose="02010609060101010101" charset="-122"/>
                          <a:ea typeface="仿宋" panose="02010609060101010101" charset="-122"/>
                          <a:cs typeface="仿宋" panose="02010609060101010101" charset="-122"/>
                        </a:rPr>
                        <a:t>名称：</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2800" b="1" dirty="0">
                <a:solidFill>
                  <a:srgbClr val="01458E"/>
                </a:solidFill>
                <a:latin typeface="微软雅黑" panose="020B0503020204020204" charset="-122"/>
                <a:ea typeface="微软雅黑" panose="020B0503020204020204" charset="-122"/>
                <a:cs typeface="+mn-cs"/>
              </a:rPr>
              <a:t>三、绿色设计</a:t>
            </a:r>
            <a:r>
              <a:rPr lang="zh-CN" altLang="en-US" sz="2800" b="1" dirty="0">
                <a:solidFill>
                  <a:srgbClr val="01458E"/>
                </a:solidFill>
                <a:latin typeface="微软雅黑" panose="020B0503020204020204" charset="-122"/>
                <a:ea typeface="微软雅黑" panose="020B0503020204020204" charset="-122"/>
                <a:cs typeface="+mn-cs"/>
              </a:rPr>
              <a:t>产品动态管理表的填报</a:t>
            </a:r>
            <a:endParaRPr lang="zh-CN" altLang="en-US" sz="2800" b="1" dirty="0">
              <a:solidFill>
                <a:srgbClr val="01458E"/>
              </a:solidFill>
              <a:latin typeface="微软雅黑" panose="020B0503020204020204" charset="-122"/>
              <a:ea typeface="微软雅黑" panose="020B0503020204020204" charset="-122"/>
              <a:cs typeface="+mn-cs"/>
            </a:endParaRPr>
          </a:p>
        </p:txBody>
      </p:sp>
      <p:graphicFrame>
        <p:nvGraphicFramePr>
          <p:cNvPr id="3" name="表格 2"/>
          <p:cNvGraphicFramePr/>
          <p:nvPr>
            <p:custDataLst>
              <p:tags r:id="rId1"/>
            </p:custDataLst>
          </p:nvPr>
        </p:nvGraphicFramePr>
        <p:xfrm>
          <a:off x="695325" y="1557020"/>
          <a:ext cx="8687435" cy="2751455"/>
        </p:xfrm>
        <a:graphic>
          <a:graphicData uri="http://schemas.openxmlformats.org/drawingml/2006/table">
            <a:tbl>
              <a:tblPr/>
              <a:tblGrid>
                <a:gridCol w="1652905"/>
                <a:gridCol w="777240"/>
                <a:gridCol w="1487805"/>
                <a:gridCol w="1520825"/>
                <a:gridCol w="1544955"/>
                <a:gridCol w="1703705"/>
              </a:tblGrid>
              <a:tr h="393065">
                <a:tc gridSpan="6">
                  <a:txBody>
                    <a:bodyPr/>
                    <a:p>
                      <a:pPr>
                        <a:buNone/>
                      </a:pPr>
                      <a:r>
                        <a:rPr lang="en-US" sz="1200" b="1">
                          <a:solidFill>
                            <a:srgbClr val="000000"/>
                          </a:solidFill>
                          <a:latin typeface="仿宋" panose="02010609060101010101" charset="-122"/>
                          <a:ea typeface="仿宋" panose="02010609060101010101" charset="-122"/>
                          <a:cs typeface="Times New Roman" panose="02020603050405020304" charset="0"/>
                        </a:rPr>
                        <a:t>三、近三年</a:t>
                      </a:r>
                      <a:r>
                        <a:rPr lang="en-US" sz="1200" b="1">
                          <a:solidFill>
                            <a:srgbClr val="000000"/>
                          </a:solidFill>
                          <a:latin typeface="仿宋" panose="02010609060101010101" charset="-122"/>
                          <a:ea typeface="仿宋" panose="02010609060101010101" charset="-122"/>
                          <a:cs typeface="仿宋" panose="02010609060101010101" charset="-122"/>
                        </a:rPr>
                        <a:t>绿色设计</a:t>
                      </a:r>
                      <a:r>
                        <a:rPr lang="en-US" sz="1200" b="1">
                          <a:solidFill>
                            <a:srgbClr val="000000"/>
                          </a:solidFill>
                          <a:latin typeface="仿宋" panose="02010609060101010101" charset="-122"/>
                          <a:ea typeface="仿宋" panose="02010609060101010101" charset="-122"/>
                          <a:cs typeface="Times New Roman" panose="02020603050405020304" charset="0"/>
                        </a:rPr>
                        <a:t>产品产销情况</a:t>
                      </a:r>
                      <a:endParaRPr lang="en-US" altLang="en-US" sz="1200" b="1">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93065">
                <a:tc>
                  <a:txBody>
                    <a:bodyPr/>
                    <a:p>
                      <a:pPr algn="ctr">
                        <a:buNone/>
                      </a:pPr>
                      <a:r>
                        <a:rPr lang="en-US" sz="1200" b="1">
                          <a:solidFill>
                            <a:srgbClr val="000000"/>
                          </a:solidFill>
                          <a:latin typeface="仿宋" panose="02010609060101010101" charset="-122"/>
                          <a:ea typeface="仿宋" panose="02010609060101010101" charset="-122"/>
                          <a:cs typeface="Times New Roman" panose="02020603050405020304" charset="0"/>
                        </a:rPr>
                        <a:t>年份</a:t>
                      </a:r>
                      <a:endParaRPr lang="en-US" altLang="en-US" sz="1200" b="1">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b="1">
                          <a:solidFill>
                            <a:srgbClr val="000000"/>
                          </a:solidFill>
                          <a:latin typeface="仿宋" panose="02010609060101010101" charset="-122"/>
                          <a:ea typeface="仿宋" panose="02010609060101010101" charset="-122"/>
                          <a:cs typeface="仿宋" panose="02010609060101010101" charset="-122"/>
                        </a:rPr>
                        <a:t>单位</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b="1">
                          <a:solidFill>
                            <a:srgbClr val="000000"/>
                          </a:solidFill>
                          <a:latin typeface="仿宋" panose="02010609060101010101" charset="-122"/>
                          <a:ea typeface="仿宋" panose="02010609060101010101" charset="-122"/>
                          <a:cs typeface="仿宋" panose="02010609060101010101" charset="-122"/>
                        </a:rPr>
                        <a:t>20</a:t>
                      </a:r>
                      <a:r>
                        <a:rPr lang="en-US" sz="1200" b="1">
                          <a:solidFill>
                            <a:srgbClr val="000000"/>
                          </a:solidFill>
                          <a:latin typeface="仿宋" panose="02010609060101010101" charset="-122"/>
                          <a:ea typeface="仿宋" panose="02010609060101010101" charset="-122"/>
                          <a:cs typeface="仿宋" panose="02010609060101010101" charset="-122"/>
                        </a:rPr>
                        <a:t>20年</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b="1">
                          <a:solidFill>
                            <a:srgbClr val="000000"/>
                          </a:solidFill>
                          <a:latin typeface="仿宋" panose="02010609060101010101" charset="-122"/>
                          <a:ea typeface="仿宋" panose="02010609060101010101" charset="-122"/>
                          <a:cs typeface="仿宋" panose="02010609060101010101" charset="-122"/>
                        </a:rPr>
                        <a:t>202</a:t>
                      </a:r>
                      <a:r>
                        <a:rPr lang="en-US" sz="1200" b="1">
                          <a:solidFill>
                            <a:srgbClr val="000000"/>
                          </a:solidFill>
                          <a:latin typeface="仿宋" panose="02010609060101010101" charset="-122"/>
                          <a:ea typeface="仿宋" panose="02010609060101010101" charset="-122"/>
                          <a:cs typeface="仿宋" panose="02010609060101010101" charset="-122"/>
                        </a:rPr>
                        <a:t>1年</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b="1">
                          <a:solidFill>
                            <a:srgbClr val="000000"/>
                          </a:solidFill>
                          <a:latin typeface="仿宋" panose="02010609060101010101" charset="-122"/>
                          <a:ea typeface="仿宋" panose="02010609060101010101" charset="-122"/>
                          <a:cs typeface="仿宋" panose="02010609060101010101" charset="-122"/>
                        </a:rPr>
                        <a:t>202</a:t>
                      </a:r>
                      <a:r>
                        <a:rPr lang="en-US" sz="1200" b="1">
                          <a:solidFill>
                            <a:srgbClr val="000000"/>
                          </a:solidFill>
                          <a:latin typeface="仿宋" panose="02010609060101010101" charset="-122"/>
                          <a:ea typeface="仿宋" panose="02010609060101010101" charset="-122"/>
                          <a:cs typeface="仿宋" panose="02010609060101010101" charset="-122"/>
                        </a:rPr>
                        <a:t>2年</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b="1">
                          <a:solidFill>
                            <a:srgbClr val="000000"/>
                          </a:solidFill>
                          <a:latin typeface="仿宋" panose="02010609060101010101" charset="-122"/>
                          <a:ea typeface="仿宋" panose="02010609060101010101" charset="-122"/>
                          <a:cs typeface="仿宋" panose="02010609060101010101" charset="-122"/>
                        </a:rPr>
                        <a:t>特殊情况说明</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3065">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绿色设计</a:t>
                      </a:r>
                      <a:r>
                        <a:rPr lang="en-US" sz="1200">
                          <a:solidFill>
                            <a:srgbClr val="000000"/>
                          </a:solidFill>
                          <a:latin typeface="仿宋" panose="02010609060101010101" charset="-122"/>
                          <a:ea typeface="仿宋" panose="02010609060101010101" charset="-122"/>
                          <a:cs typeface="Times New Roman" panose="02020603050405020304" charset="0"/>
                        </a:rPr>
                        <a:t>产品产量</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3065">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绿色设计</a:t>
                      </a:r>
                      <a:r>
                        <a:rPr lang="en-US" sz="1200">
                          <a:solidFill>
                            <a:srgbClr val="000000"/>
                          </a:solidFill>
                          <a:latin typeface="仿宋" panose="02010609060101010101" charset="-122"/>
                          <a:ea typeface="仿宋" panose="02010609060101010101" charset="-122"/>
                          <a:cs typeface="Times New Roman" panose="02020603050405020304" charset="0"/>
                        </a:rPr>
                        <a:t>产品销售收入</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万元</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3065">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绿色设计</a:t>
                      </a:r>
                      <a:r>
                        <a:rPr lang="en-US" sz="1200">
                          <a:solidFill>
                            <a:srgbClr val="000000"/>
                          </a:solidFill>
                          <a:latin typeface="仿宋" panose="02010609060101010101" charset="-122"/>
                          <a:ea typeface="仿宋" panose="02010609060101010101" charset="-122"/>
                          <a:cs typeface="Times New Roman" panose="02020603050405020304" charset="0"/>
                        </a:rPr>
                        <a:t>产品销售收入占总收入比重</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3065">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绿色设计</a:t>
                      </a:r>
                      <a:r>
                        <a:rPr lang="en-US" sz="1200">
                          <a:solidFill>
                            <a:srgbClr val="000000"/>
                          </a:solidFill>
                          <a:latin typeface="仿宋" panose="02010609060101010101" charset="-122"/>
                          <a:ea typeface="仿宋" panose="02010609060101010101" charset="-122"/>
                          <a:cs typeface="Times New Roman" panose="02020603050405020304" charset="0"/>
                        </a:rPr>
                        <a:t>产品利润额</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万元</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3065">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绿色设计</a:t>
                      </a:r>
                      <a:r>
                        <a:rPr lang="en-US" sz="1200">
                          <a:solidFill>
                            <a:srgbClr val="000000"/>
                          </a:solidFill>
                          <a:latin typeface="仿宋" panose="02010609060101010101" charset="-122"/>
                          <a:ea typeface="仿宋" panose="02010609060101010101" charset="-122"/>
                          <a:cs typeface="Times New Roman" panose="02020603050405020304" charset="0"/>
                        </a:rPr>
                        <a:t>产品利润额占总额的比重</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1643063" y="3839210"/>
            <a:ext cx="5080000" cy="368300"/>
          </a:xfrm>
          <a:prstGeom prst="rect">
            <a:avLst/>
          </a:prstGeom>
          <a:noFill/>
          <a:ln w="9525">
            <a:noFill/>
          </a:ln>
        </p:spPr>
        <p:txBody>
          <a:bodyPr>
            <a:spAutoFit/>
          </a:bodyPr>
          <a:p>
            <a:r>
              <a:rPr lang="en-US" sz="1800">
                <a:latin typeface="Calibri" panose="020F0502020204030204" charset="0"/>
                <a:ea typeface="宋体" panose="02010600030101010101" pitchFamily="2" charset="-122"/>
                <a:cs typeface="Times New Roman" panose="02020603050405020304" charset="0"/>
              </a:rPr>
              <a:t> </a:t>
            </a:r>
            <a:endParaRPr lang="en-US" altLang="en-US" sz="1800">
              <a:latin typeface="Calibri" panose="020F0502020204030204" charset="0"/>
              <a:ea typeface="宋体" panose="02010600030101010101" pitchFamily="2" charset="-122"/>
              <a:cs typeface="Times New Roman" panose="02020603050405020304" charset="0"/>
            </a:endParaRPr>
          </a:p>
        </p:txBody>
      </p:sp>
      <p:graphicFrame>
        <p:nvGraphicFramePr>
          <p:cNvPr id="4" name="表格 3"/>
          <p:cNvGraphicFramePr/>
          <p:nvPr/>
        </p:nvGraphicFramePr>
        <p:xfrm>
          <a:off x="704850" y="4314825"/>
          <a:ext cx="8678545" cy="1016000"/>
        </p:xfrm>
        <a:graphic>
          <a:graphicData uri="http://schemas.openxmlformats.org/drawingml/2006/table">
            <a:tbl>
              <a:tblPr/>
              <a:tblGrid>
                <a:gridCol w="1670685"/>
                <a:gridCol w="7007860"/>
              </a:tblGrid>
              <a:tr h="1016000">
                <a:tc>
                  <a:txBody>
                    <a:bodyPr/>
                    <a:p>
                      <a:pPr algn="ctr">
                        <a:buNone/>
                      </a:pPr>
                      <a:r>
                        <a:rPr lang="en-US" sz="1200" b="1">
                          <a:solidFill>
                            <a:srgbClr val="000000"/>
                          </a:solidFill>
                          <a:latin typeface="仿宋" panose="02010609060101010101" charset="-122"/>
                          <a:ea typeface="仿宋" panose="02010609060101010101" charset="-122"/>
                          <a:cs typeface="仿宋" panose="02010609060101010101" charset="-122"/>
                        </a:rPr>
                        <a:t>四</a:t>
                      </a:r>
                      <a:r>
                        <a:rPr lang="en-US" sz="1200" b="1">
                          <a:solidFill>
                            <a:srgbClr val="000000"/>
                          </a:solidFill>
                          <a:latin typeface="仿宋" panose="02010609060101010101" charset="-122"/>
                          <a:ea typeface="仿宋" panose="02010609060101010101" charset="-122"/>
                          <a:cs typeface="Times New Roman" panose="02020603050405020304" charset="0"/>
                        </a:rPr>
                        <a:t>、意见和建议</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latin typeface="仿宋" panose="02010609060101010101" charset="-122"/>
                          <a:ea typeface="仿宋" panose="02010609060101010101" charset="-122"/>
                          <a:cs typeface="仿宋" panose="02010609060101010101" charset="-122"/>
                        </a:rPr>
                        <a:t>	酌情填写</a:t>
                      </a:r>
                      <a:r>
                        <a:rPr lang="en-US" sz="1200">
                          <a:latin typeface="仿宋" panose="02010609060101010101" charset="-122"/>
                          <a:ea typeface="仿宋" panose="02010609060101010101" charset="-122"/>
                          <a:cs typeface="仿宋" panose="02010609060101010101" charset="-122"/>
                        </a:rPr>
                        <a:t>，之前填过的意见可不用重复提交。</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7824470" y="588010"/>
            <a:ext cx="4141470" cy="829945"/>
          </a:xfrm>
          <a:prstGeom prst="rect">
            <a:avLst/>
          </a:prstGeom>
          <a:noFill/>
        </p:spPr>
        <p:txBody>
          <a:bodyPr wrap="square" rtlCol="0" anchor="t">
            <a:spAutoFit/>
          </a:bodyPr>
          <a:p>
            <a:r>
              <a:rPr lang="zh-CN" altLang="en-US" sz="1600">
                <a:solidFill>
                  <a:srgbClr val="FF0000"/>
                </a:solidFill>
                <a:sym typeface="+mn-ea"/>
              </a:rPr>
              <a:t>该表格内容与申报材料一致。如企业有多种绿色产品入选，且产品单位无法合并时，在特殊情况中进行</a:t>
            </a:r>
            <a:r>
              <a:rPr lang="zh-CN" altLang="en-US" sz="1600">
                <a:solidFill>
                  <a:srgbClr val="FF0000"/>
                </a:solidFill>
                <a:sym typeface="+mn-ea"/>
              </a:rPr>
              <a:t>说明。</a:t>
            </a:r>
            <a:endParaRPr lang="zh-CN" altLang="en-US" sz="1600">
              <a:solidFill>
                <a:srgbClr val="FF0000"/>
              </a:solidFill>
              <a:sym typeface="+mn-ea"/>
            </a:endParaRPr>
          </a:p>
        </p:txBody>
      </p:sp>
      <p:cxnSp>
        <p:nvCxnSpPr>
          <p:cNvPr id="8" name="直接箭头连接符 7"/>
          <p:cNvCxnSpPr/>
          <p:nvPr>
            <p:custDataLst>
              <p:tags r:id="rId2"/>
            </p:custDataLst>
          </p:nvPr>
        </p:nvCxnSpPr>
        <p:spPr>
          <a:xfrm flipV="1">
            <a:off x="9192260" y="5157470"/>
            <a:ext cx="0" cy="5759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文本框 6"/>
          <p:cNvSpPr txBox="1"/>
          <p:nvPr>
            <p:custDataLst>
              <p:tags r:id="rId3"/>
            </p:custDataLst>
          </p:nvPr>
        </p:nvSpPr>
        <p:spPr>
          <a:xfrm>
            <a:off x="622935" y="5289550"/>
            <a:ext cx="8467090" cy="1568450"/>
          </a:xfrm>
          <a:prstGeom prst="rect">
            <a:avLst/>
          </a:prstGeom>
          <a:noFill/>
        </p:spPr>
        <p:txBody>
          <a:bodyPr wrap="square" rtlCol="0" anchor="t">
            <a:spAutoFit/>
          </a:bodyPr>
          <a:p>
            <a:pPr marL="285750" indent="-285750">
              <a:lnSpc>
                <a:spcPct val="150000"/>
              </a:lnSpc>
              <a:buFont typeface="Wingdings" panose="05000000000000000000" charset="0"/>
              <a:buChar char="Ø"/>
            </a:pPr>
            <a:r>
              <a:rPr lang="zh-CN" altLang="en-US" sz="1600">
                <a:solidFill>
                  <a:srgbClr val="FF0000"/>
                </a:solidFill>
                <a:sym typeface="+mn-ea"/>
              </a:rPr>
              <a:t>该部分的目的是调研名单单位对工信系统推动工业绿色化转型方面的建议，所有建议内容会进行汇总整理，并根据实际情况将建议应用在工作实际中。</a:t>
            </a:r>
            <a:endParaRPr lang="zh-CN" altLang="en-US" sz="1600">
              <a:solidFill>
                <a:srgbClr val="FF0000"/>
              </a:solidFill>
              <a:sym typeface="+mn-ea"/>
            </a:endParaRPr>
          </a:p>
          <a:p>
            <a:pPr marL="285750" indent="-285750">
              <a:lnSpc>
                <a:spcPct val="150000"/>
              </a:lnSpc>
              <a:buFont typeface="Wingdings" panose="05000000000000000000" charset="0"/>
              <a:buChar char="Ø"/>
            </a:pPr>
            <a:r>
              <a:rPr lang="zh-CN" altLang="en-US" sz="1600">
                <a:solidFill>
                  <a:srgbClr val="FF0000"/>
                </a:solidFill>
                <a:sym typeface="+mn-ea"/>
              </a:rPr>
              <a:t>如果有一些具体的述求，也可以填写在这部分。</a:t>
            </a:r>
            <a:endParaRPr lang="zh-CN" altLang="en-US" sz="1600">
              <a:solidFill>
                <a:srgbClr val="FF0000"/>
              </a:solidFill>
              <a:sym typeface="+mn-ea"/>
            </a:endParaRPr>
          </a:p>
          <a:p>
            <a:pPr marL="285750" indent="-285750">
              <a:lnSpc>
                <a:spcPct val="150000"/>
              </a:lnSpc>
              <a:buFont typeface="Wingdings" panose="05000000000000000000" charset="0"/>
              <a:buChar char="Ø"/>
            </a:pPr>
            <a:r>
              <a:rPr lang="zh-CN" altLang="en-US" sz="1600">
                <a:solidFill>
                  <a:srgbClr val="FF0000"/>
                </a:solidFill>
                <a:sym typeface="+mn-ea"/>
              </a:rPr>
              <a:t>为简化整理过程的工作量，在上一批动态管理表中提过的意见和建议可不重复提交。</a:t>
            </a:r>
            <a:endParaRPr lang="zh-CN" altLang="en-US" sz="1600">
              <a:solidFill>
                <a:srgbClr val="FF0000"/>
              </a:solidFill>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2800" b="1" dirty="0">
                <a:solidFill>
                  <a:srgbClr val="01458E"/>
                </a:solidFill>
                <a:latin typeface="微软雅黑" panose="020B0503020204020204" charset="-122"/>
                <a:ea typeface="微软雅黑" panose="020B0503020204020204" charset="-122"/>
                <a:cs typeface="+mn-cs"/>
              </a:rPr>
              <a:t>四、绿色工业园区动态管理表</a:t>
            </a:r>
            <a:r>
              <a:rPr lang="zh-CN" altLang="en-US" sz="2800" b="1" dirty="0">
                <a:solidFill>
                  <a:srgbClr val="01458E"/>
                </a:solidFill>
                <a:latin typeface="微软雅黑" panose="020B0503020204020204" charset="-122"/>
                <a:ea typeface="微软雅黑" panose="020B0503020204020204" charset="-122"/>
                <a:cs typeface="+mn-cs"/>
              </a:rPr>
              <a:t>的填报</a:t>
            </a:r>
            <a:endParaRPr lang="zh-CN" altLang="en-US" sz="2800" b="1" dirty="0">
              <a:solidFill>
                <a:srgbClr val="01458E"/>
              </a:solidFill>
              <a:latin typeface="微软雅黑" panose="020B0503020204020204" charset="-122"/>
              <a:ea typeface="微软雅黑" panose="020B0503020204020204" charset="-122"/>
              <a:cs typeface="+mn-cs"/>
            </a:endParaRPr>
          </a:p>
        </p:txBody>
      </p:sp>
      <p:graphicFrame>
        <p:nvGraphicFramePr>
          <p:cNvPr id="5" name="表格 4"/>
          <p:cNvGraphicFramePr/>
          <p:nvPr>
            <p:custDataLst>
              <p:tags r:id="rId1"/>
            </p:custDataLst>
          </p:nvPr>
        </p:nvGraphicFramePr>
        <p:xfrm>
          <a:off x="479425" y="1917065"/>
          <a:ext cx="8655050" cy="3952240"/>
        </p:xfrm>
        <a:graphic>
          <a:graphicData uri="http://schemas.openxmlformats.org/drawingml/2006/table">
            <a:tbl>
              <a:tblPr/>
              <a:tblGrid>
                <a:gridCol w="1519238"/>
                <a:gridCol w="2049462"/>
                <a:gridCol w="328930"/>
                <a:gridCol w="743585"/>
                <a:gridCol w="1424623"/>
                <a:gridCol w="210608"/>
                <a:gridCol w="2378604"/>
              </a:tblGrid>
              <a:tr h="355600">
                <a:tc gridSpan="7">
                  <a:txBody>
                    <a:bodyPr/>
                    <a:p>
                      <a:pPr>
                        <a:buNone/>
                      </a:pPr>
                      <a:r>
                        <a:rPr lang="en-US" sz="1200" b="1">
                          <a:solidFill>
                            <a:srgbClr val="000000"/>
                          </a:solidFill>
                          <a:latin typeface="Times New Roman" panose="02020603050405020304" charset="0"/>
                          <a:cs typeface="Times New Roman" panose="02020603050405020304" charset="0"/>
                        </a:rPr>
                        <a:t>一、基本信息</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55600">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园区名称</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6">
                  <a:txBody>
                    <a:bodyPr/>
                    <a:p>
                      <a:pPr algn="ctr">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55600">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园区地址</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6">
                  <a:txBody>
                    <a:bodyPr/>
                    <a:p>
                      <a:pPr algn="ctr">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5760">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绿色园区称号级别（非行政级别）</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algn="ct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国家层面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省层面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市层面</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直辖市、兵团按省层面填写，计划单列市按市层面填写</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5760">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国家层面绿色园区所属批次</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6">
                  <a:txBody>
                    <a:bodyPr/>
                    <a:p>
                      <a:pPr algn="ct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2017年，第一批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2017年，第二批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2018年，第三批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2019年，第四批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2020年，第五批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2021年，第六批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2022年，第七批</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5760">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省层面绿色园区获批时间</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6">
                  <a:txBody>
                    <a:bodyPr/>
                    <a:p>
                      <a:pPr algn="ct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2017年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2018年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2019年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2020年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2021年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2022年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2023年</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5760">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市层面绿色园区获批时间</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6">
                  <a:txBody>
                    <a:bodyPr/>
                    <a:p>
                      <a:pPr algn="ct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2017年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2018年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2019年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2020年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2021年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2022年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2023年</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55600">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园区主导制造业类型</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algn="ctr">
                        <a:buNone/>
                      </a:pP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5600">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填报信息联系人</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联系人电话</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5600">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电子邮箱地址</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联系人手机号</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5600">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园区总产值（万元）</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2020年：</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2021年：</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2022年：</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cxnSp>
        <p:nvCxnSpPr>
          <p:cNvPr id="11" name="直接箭头连接符 10"/>
          <p:cNvCxnSpPr/>
          <p:nvPr>
            <p:custDataLst>
              <p:tags r:id="rId2"/>
            </p:custDataLst>
          </p:nvPr>
        </p:nvCxnSpPr>
        <p:spPr>
          <a:xfrm flipH="1">
            <a:off x="4728210" y="2420620"/>
            <a:ext cx="4895850" cy="7200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9696450" y="2132965"/>
            <a:ext cx="2303780" cy="337185"/>
          </a:xfrm>
          <a:prstGeom prst="rect">
            <a:avLst/>
          </a:prstGeom>
          <a:noFill/>
        </p:spPr>
        <p:txBody>
          <a:bodyPr wrap="square" rtlCol="0" anchor="t">
            <a:spAutoFit/>
          </a:bodyPr>
          <a:p>
            <a:r>
              <a:rPr lang="zh-CN" altLang="en-US" sz="1600">
                <a:solidFill>
                  <a:srgbClr val="FF0000"/>
                </a:solidFill>
                <a:sym typeface="+mn-ea"/>
              </a:rPr>
              <a:t>注意此处非行政</a:t>
            </a:r>
            <a:r>
              <a:rPr lang="zh-CN" altLang="en-US" sz="1600">
                <a:solidFill>
                  <a:srgbClr val="FF0000"/>
                </a:solidFill>
                <a:sym typeface="+mn-ea"/>
              </a:rPr>
              <a:t>级别。</a:t>
            </a:r>
            <a:endParaRPr lang="zh-CN" altLang="en-US" sz="1600">
              <a:solidFill>
                <a:srgbClr val="FF0000"/>
              </a:solidFill>
              <a:sym typeface="+mn-ea"/>
            </a:endParaRPr>
          </a:p>
        </p:txBody>
      </p:sp>
      <p:cxnSp>
        <p:nvCxnSpPr>
          <p:cNvPr id="7" name="直接箭头连接符 6"/>
          <p:cNvCxnSpPr/>
          <p:nvPr>
            <p:custDataLst>
              <p:tags r:id="rId3"/>
            </p:custDataLst>
          </p:nvPr>
        </p:nvCxnSpPr>
        <p:spPr>
          <a:xfrm flipH="1">
            <a:off x="8976360" y="4653280"/>
            <a:ext cx="431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413240" y="4293235"/>
            <a:ext cx="2778760" cy="829945"/>
          </a:xfrm>
          <a:prstGeom prst="rect">
            <a:avLst/>
          </a:prstGeom>
          <a:noFill/>
        </p:spPr>
        <p:txBody>
          <a:bodyPr wrap="square" rtlCol="0" anchor="t">
            <a:spAutoFit/>
          </a:bodyPr>
          <a:p>
            <a:r>
              <a:rPr lang="zh-CN" altLang="en-US" sz="1600">
                <a:solidFill>
                  <a:srgbClr val="FF0000"/>
                </a:solidFill>
                <a:sym typeface="+mn-ea"/>
              </a:rPr>
              <a:t>酌情填写园区内主导（</a:t>
            </a:r>
            <a:r>
              <a:rPr lang="zh-CN" altLang="en-US" sz="1600">
                <a:solidFill>
                  <a:srgbClr val="FF0000"/>
                </a:solidFill>
                <a:sym typeface="+mn-ea"/>
              </a:rPr>
              <a:t>前三）制造业类型，如化工、钢铁、建材、纺织</a:t>
            </a:r>
            <a:r>
              <a:rPr lang="en-US" altLang="zh-CN" sz="1600">
                <a:solidFill>
                  <a:srgbClr val="FF0000"/>
                </a:solidFill>
                <a:sym typeface="+mn-ea"/>
              </a:rPr>
              <a:t>......</a:t>
            </a:r>
            <a:endParaRPr lang="en-US" altLang="zh-CN" sz="1600">
              <a:solidFill>
                <a:srgbClr val="FF0000"/>
              </a:solidFill>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绿色制造体系动态管理表填报</a:t>
            </a:r>
            <a:r>
              <a:rPr lang="zh-CN" altLang="en-US"/>
              <a:t>说明</a:t>
            </a: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2800" b="1" dirty="0">
                <a:solidFill>
                  <a:srgbClr val="01458E"/>
                </a:solidFill>
                <a:latin typeface="微软雅黑" panose="020B0503020204020204" charset="-122"/>
                <a:ea typeface="微软雅黑" panose="020B0503020204020204" charset="-122"/>
                <a:cs typeface="+mn-cs"/>
              </a:rPr>
              <a:t>四、绿色工业园区动态管理表</a:t>
            </a:r>
            <a:r>
              <a:rPr lang="zh-CN" altLang="en-US" sz="2800" b="1" dirty="0">
                <a:solidFill>
                  <a:srgbClr val="01458E"/>
                </a:solidFill>
                <a:latin typeface="微软雅黑" panose="020B0503020204020204" charset="-122"/>
                <a:ea typeface="微软雅黑" panose="020B0503020204020204" charset="-122"/>
                <a:cs typeface="+mn-cs"/>
              </a:rPr>
              <a:t>的填报</a:t>
            </a:r>
            <a:endParaRPr lang="zh-CN" altLang="en-US" sz="2800" b="1" dirty="0">
              <a:solidFill>
                <a:srgbClr val="01458E"/>
              </a:solidFill>
              <a:latin typeface="微软雅黑" panose="020B0503020204020204" charset="-122"/>
              <a:ea typeface="微软雅黑" panose="020B0503020204020204" charset="-122"/>
              <a:cs typeface="+mn-cs"/>
            </a:endParaRPr>
          </a:p>
        </p:txBody>
      </p:sp>
      <p:graphicFrame>
        <p:nvGraphicFramePr>
          <p:cNvPr id="4" name="表格 3"/>
          <p:cNvGraphicFramePr/>
          <p:nvPr>
            <p:custDataLst>
              <p:tags r:id="rId1"/>
            </p:custDataLst>
          </p:nvPr>
        </p:nvGraphicFramePr>
        <p:xfrm>
          <a:off x="1055687" y="1844675"/>
          <a:ext cx="8656955" cy="3391535"/>
        </p:xfrm>
        <a:graphic>
          <a:graphicData uri="http://schemas.openxmlformats.org/drawingml/2006/table">
            <a:tbl>
              <a:tblPr/>
              <a:tblGrid>
                <a:gridCol w="3976688"/>
                <a:gridCol w="4679950"/>
              </a:tblGrid>
              <a:tr h="485775">
                <a:tc gridSpan="2">
                  <a:txBody>
                    <a:bodyPr/>
                    <a:p>
                      <a:pPr>
                        <a:lnSpc>
                          <a:spcPct val="150000"/>
                        </a:lnSpc>
                        <a:buNone/>
                      </a:pPr>
                      <a:r>
                        <a:rPr lang="en-US" sz="1200" b="1">
                          <a:solidFill>
                            <a:srgbClr val="000000"/>
                          </a:solidFill>
                          <a:latin typeface="Times New Roman" panose="02020603050405020304" charset="0"/>
                          <a:cs typeface="Times New Roman" panose="02020603050405020304" charset="0"/>
                        </a:rPr>
                        <a:t>二、合规性信息（存在合规性信息中</a:t>
                      </a:r>
                      <a:r>
                        <a:rPr lang="en-US" sz="1200" b="1">
                          <a:solidFill>
                            <a:srgbClr val="000000"/>
                          </a:solidFill>
                          <a:latin typeface="仿宋" panose="02010609060101010101" charset="-122"/>
                          <a:ea typeface="仿宋" panose="02010609060101010101" charset="-122"/>
                          <a:cs typeface="仿宋" panose="02010609060101010101" charset="-122"/>
                        </a:rPr>
                        <a:t>1-4</a:t>
                      </a:r>
                      <a:r>
                        <a:rPr lang="en-US" sz="1200" b="1">
                          <a:solidFill>
                            <a:srgbClr val="000000"/>
                          </a:solidFill>
                          <a:latin typeface="Times New Roman" panose="02020603050405020304" charset="0"/>
                          <a:cs typeface="Times New Roman" panose="02020603050405020304" charset="0"/>
                        </a:rPr>
                        <a:t>所述情况的，请在附件中提供情况说明）</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55600">
                <a:tc>
                  <a:txBody>
                    <a:bodyPr/>
                    <a:p>
                      <a:pPr>
                        <a:lnSpc>
                          <a:spcPct val="150000"/>
                        </a:lnSpc>
                        <a:buNone/>
                      </a:pPr>
                      <a:r>
                        <a:rPr lang="en-US" sz="1200">
                          <a:solidFill>
                            <a:srgbClr val="000000"/>
                          </a:solidFill>
                          <a:latin typeface="仿宋" panose="02010609060101010101" charset="-122"/>
                          <a:ea typeface="仿宋" panose="02010609060101010101" charset="-122"/>
                          <a:cs typeface="仿宋" panose="02010609060101010101" charset="-122"/>
                        </a:rPr>
                        <a:t>1.近三年是否发生重大污染事故或重大生态破坏事件</a:t>
                      </a:r>
                      <a:endParaRPr 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是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否</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5600">
                <a:tc>
                  <a:txBody>
                    <a:bodyPr/>
                    <a:p>
                      <a:pPr>
                        <a:lnSpc>
                          <a:spcPct val="150000"/>
                        </a:lnSpc>
                        <a:buNone/>
                      </a:pPr>
                      <a:r>
                        <a:rPr lang="en-US" sz="1200">
                          <a:solidFill>
                            <a:srgbClr val="000000"/>
                          </a:solidFill>
                          <a:latin typeface="仿宋" panose="02010609060101010101" charset="-122"/>
                          <a:ea typeface="仿宋" panose="02010609060101010101" charset="-122"/>
                          <a:cs typeface="仿宋" panose="02010609060101010101" charset="-122"/>
                        </a:rPr>
                        <a:t>2.</a:t>
                      </a:r>
                      <a:r>
                        <a:rPr lang="en-US" sz="1200">
                          <a:solidFill>
                            <a:srgbClr val="000000"/>
                          </a:solidFill>
                          <a:latin typeface="仿宋" panose="02010609060101010101" charset="-122"/>
                          <a:ea typeface="仿宋" panose="02010609060101010101" charset="-122"/>
                          <a:cs typeface="仿宋" panose="02010609060101010101" charset="-122"/>
                        </a:rPr>
                        <a:t>近三年是否在国务院及有关部委相关督查工作中被发现存在严重问题</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是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否</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5600">
                <a:tc>
                  <a:txBody>
                    <a:bodyPr/>
                    <a:p>
                      <a:pPr>
                        <a:lnSpc>
                          <a:spcPct val="150000"/>
                        </a:lnSpc>
                        <a:buNone/>
                      </a:pPr>
                      <a:r>
                        <a:rPr lang="en-US" sz="1200">
                          <a:solidFill>
                            <a:srgbClr val="000000"/>
                          </a:solidFill>
                          <a:latin typeface="仿宋" panose="02010609060101010101" charset="-122"/>
                          <a:ea typeface="仿宋" panose="02010609060101010101" charset="-122"/>
                          <a:cs typeface="仿宋" panose="02010609060101010101" charset="-122"/>
                        </a:rPr>
                        <a:t>3.</a:t>
                      </a:r>
                      <a:r>
                        <a:rPr lang="en-US" sz="1200">
                          <a:solidFill>
                            <a:srgbClr val="000000"/>
                          </a:solidFill>
                          <a:latin typeface="仿宋" panose="02010609060101010101" charset="-122"/>
                          <a:ea typeface="仿宋" panose="02010609060101010101" charset="-122"/>
                          <a:cs typeface="仿宋" panose="02010609060101010101" charset="-122"/>
                        </a:rPr>
                        <a:t>近三年是否完成国家或地方政府下达的节能减排指标</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是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否</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5600">
                <a:tc>
                  <a:txBody>
                    <a:bodyPr/>
                    <a:p>
                      <a:pPr>
                        <a:lnSpc>
                          <a:spcPct val="150000"/>
                        </a:lnSpc>
                        <a:buNone/>
                      </a:pPr>
                      <a:r>
                        <a:rPr lang="en-US" sz="1200">
                          <a:solidFill>
                            <a:srgbClr val="000000"/>
                          </a:solidFill>
                          <a:latin typeface="仿宋" panose="02010609060101010101" charset="-122"/>
                          <a:ea typeface="仿宋" panose="02010609060101010101" charset="-122"/>
                          <a:cs typeface="仿宋" panose="02010609060101010101" charset="-122"/>
                        </a:rPr>
                        <a:t>4.</a:t>
                      </a:r>
                      <a:r>
                        <a:rPr lang="en-US" sz="1200">
                          <a:solidFill>
                            <a:srgbClr val="000000"/>
                          </a:solidFill>
                          <a:latin typeface="仿宋" panose="02010609060101010101" charset="-122"/>
                          <a:ea typeface="仿宋" panose="02010609060101010101" charset="-122"/>
                          <a:cs typeface="仿宋" panose="02010609060101010101" charset="-122"/>
                        </a:rPr>
                        <a:t>近三年是否因管理等原因，使园区边界与列入绿色制造名单时相比发生重大变更（发生重大变更的应重新申报）</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是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否</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5600">
                <a:tc>
                  <a:txBody>
                    <a:bodyPr/>
                    <a:p>
                      <a:pPr>
                        <a:lnSpc>
                          <a:spcPct val="150000"/>
                        </a:lnSpc>
                        <a:buNone/>
                      </a:pPr>
                      <a:r>
                        <a:rPr lang="en-US" sz="1200">
                          <a:solidFill>
                            <a:srgbClr val="000000"/>
                          </a:solidFill>
                          <a:latin typeface="仿宋" panose="02010609060101010101" charset="-122"/>
                          <a:ea typeface="仿宋" panose="02010609060101010101" charset="-122"/>
                          <a:cs typeface="仿宋" panose="02010609060101010101" charset="-122"/>
                        </a:rPr>
                        <a:t>5.列入以来是否发生</a:t>
                      </a:r>
                      <a:r>
                        <a:rPr lang="en-US" sz="1200">
                          <a:solidFill>
                            <a:srgbClr val="000000"/>
                          </a:solidFill>
                          <a:latin typeface="仿宋" panose="02010609060101010101" charset="-122"/>
                          <a:ea typeface="仿宋" panose="02010609060101010101" charset="-122"/>
                          <a:cs typeface="仿宋" panose="02010609060101010101" charset="-122"/>
                        </a:rPr>
                        <a:t>园区名称变更？（变更的应提供不存在</a:t>
                      </a:r>
                      <a:r>
                        <a:rPr lang="en-US" sz="1200">
                          <a:solidFill>
                            <a:srgbClr val="000000"/>
                          </a:solidFill>
                          <a:latin typeface="仿宋" panose="02010609060101010101" charset="-122"/>
                          <a:ea typeface="仿宋" panose="02010609060101010101" charset="-122"/>
                          <a:cs typeface="仿宋" panose="02010609060101010101" charset="-122"/>
                        </a:rPr>
                        <a:t>4中情况的证明）</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是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否</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5600">
                <a:tc>
                  <a:txBody>
                    <a:bodyPr/>
                    <a:p>
                      <a:pPr>
                        <a:lnSpc>
                          <a:spcPct val="150000"/>
                        </a:lnSpc>
                        <a:buNone/>
                      </a:pPr>
                      <a:r>
                        <a:rPr lang="en-US" sz="1200">
                          <a:solidFill>
                            <a:srgbClr val="000000"/>
                          </a:solidFill>
                          <a:latin typeface="仿宋" panose="02010609060101010101" charset="-122"/>
                          <a:ea typeface="仿宋" panose="02010609060101010101" charset="-122"/>
                          <a:cs typeface="仿宋" panose="02010609060101010101" charset="-122"/>
                        </a:rPr>
                        <a:t>获批以来使用过的名称</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2800" b="1" dirty="0">
                <a:solidFill>
                  <a:srgbClr val="01458E"/>
                </a:solidFill>
                <a:latin typeface="微软雅黑" panose="020B0503020204020204" charset="-122"/>
                <a:ea typeface="微软雅黑" panose="020B0503020204020204" charset="-122"/>
                <a:cs typeface="+mn-cs"/>
              </a:rPr>
              <a:t>四、绿色工业园区动态管理表</a:t>
            </a:r>
            <a:r>
              <a:rPr lang="zh-CN" altLang="en-US" sz="2800" b="1" dirty="0">
                <a:solidFill>
                  <a:srgbClr val="01458E"/>
                </a:solidFill>
                <a:latin typeface="微软雅黑" panose="020B0503020204020204" charset="-122"/>
                <a:ea typeface="微软雅黑" panose="020B0503020204020204" charset="-122"/>
                <a:cs typeface="+mn-cs"/>
              </a:rPr>
              <a:t>的填报</a:t>
            </a:r>
            <a:endParaRPr lang="zh-CN" altLang="en-US" sz="2800" b="1" dirty="0">
              <a:solidFill>
                <a:srgbClr val="01458E"/>
              </a:solidFill>
              <a:latin typeface="微软雅黑" panose="020B0503020204020204" charset="-122"/>
              <a:ea typeface="微软雅黑" panose="020B0503020204020204" charset="-122"/>
              <a:cs typeface="+mn-cs"/>
            </a:endParaRPr>
          </a:p>
        </p:txBody>
      </p:sp>
      <p:graphicFrame>
        <p:nvGraphicFramePr>
          <p:cNvPr id="4" name="表格 3"/>
          <p:cNvGraphicFramePr/>
          <p:nvPr>
            <p:custDataLst>
              <p:tags r:id="rId1"/>
            </p:custDataLst>
          </p:nvPr>
        </p:nvGraphicFramePr>
        <p:xfrm>
          <a:off x="263208" y="1484503"/>
          <a:ext cx="8803640" cy="4650105"/>
        </p:xfrm>
        <a:graphic>
          <a:graphicData uri="http://schemas.openxmlformats.org/drawingml/2006/table">
            <a:tbl>
              <a:tblPr/>
              <a:tblGrid>
                <a:gridCol w="2707640"/>
                <a:gridCol w="1019810"/>
                <a:gridCol w="1136015"/>
                <a:gridCol w="1029970"/>
                <a:gridCol w="2910205"/>
              </a:tblGrid>
              <a:tr h="227965">
                <a:tc gridSpan="5">
                  <a:txBody>
                    <a:bodyPr/>
                    <a:p>
                      <a:pPr>
                        <a:buNone/>
                      </a:pPr>
                      <a:r>
                        <a:rPr lang="en-US" sz="1200" b="1">
                          <a:solidFill>
                            <a:srgbClr val="000000"/>
                          </a:solidFill>
                          <a:latin typeface="Times New Roman" panose="02020603050405020304" charset="0"/>
                          <a:cs typeface="Times New Roman" panose="02020603050405020304" charset="0"/>
                        </a:rPr>
                        <a:t>三、持续改进情况</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34950">
                <a:tc>
                  <a:txBody>
                    <a:bodyPr/>
                    <a:p>
                      <a:pPr algn="ctr">
                        <a:buNone/>
                      </a:pPr>
                      <a:r>
                        <a:rPr lang="en-US" sz="1200" b="1">
                          <a:solidFill>
                            <a:srgbClr val="000000"/>
                          </a:solidFill>
                          <a:latin typeface="Times New Roman" panose="02020603050405020304" charset="0"/>
                          <a:cs typeface="Times New Roman" panose="02020603050405020304" charset="0"/>
                        </a:rPr>
                        <a:t>指标名称</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b="1">
                          <a:solidFill>
                            <a:srgbClr val="000000"/>
                          </a:solidFill>
                          <a:latin typeface="Times New Roman" panose="02020603050405020304" charset="0"/>
                          <a:cs typeface="Times New Roman" panose="02020603050405020304" charset="0"/>
                        </a:rPr>
                        <a:t>列入名单时指标值</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b="1">
                          <a:solidFill>
                            <a:srgbClr val="000000"/>
                          </a:solidFill>
                          <a:latin typeface="Times New Roman" panose="02020603050405020304" charset="0"/>
                          <a:cs typeface="Times New Roman" panose="02020603050405020304" charset="0"/>
                        </a:rPr>
                        <a:t>2021年指标值</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b="1">
                          <a:solidFill>
                            <a:srgbClr val="000000"/>
                          </a:solidFill>
                          <a:latin typeface="仿宋" panose="02010609060101010101" charset="-122"/>
                          <a:ea typeface="仿宋" panose="02010609060101010101" charset="-122"/>
                          <a:cs typeface="仿宋" panose="02010609060101010101" charset="-122"/>
                        </a:rPr>
                        <a:t>2022年指标值</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b="1">
                          <a:solidFill>
                            <a:srgbClr val="000000"/>
                          </a:solidFill>
                          <a:latin typeface="仿宋" panose="02010609060101010101" charset="-122"/>
                          <a:ea typeface="仿宋" panose="02010609060101010101" charset="-122"/>
                          <a:cs typeface="仿宋" panose="02010609060101010101" charset="-122"/>
                        </a:rPr>
                        <a:t>填写说明</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4950">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工业增加值（万元）</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5585">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可再生能源消耗量（tce）</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4950">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能源综合消耗总量（tce）</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4950">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工业用新鲜水量（m</a:t>
                      </a:r>
                      <a:r>
                        <a:rPr lang="en-US" sz="1200" baseline="30000">
                          <a:solidFill>
                            <a:srgbClr val="000000"/>
                          </a:solidFill>
                          <a:latin typeface="仿宋" panose="02010609060101010101" charset="-122"/>
                          <a:ea typeface="仿宋" panose="02010609060101010101" charset="-122"/>
                          <a:cs typeface="仿宋" panose="02010609060101010101" charset="-122"/>
                        </a:rPr>
                        <a:t>3</a:t>
                      </a:r>
                      <a:r>
                        <a:rPr lang="en-US" sz="1200">
                          <a:solidFill>
                            <a:srgbClr val="000000"/>
                          </a:solidFill>
                          <a:latin typeface="仿宋" panose="02010609060101010101" charset="-122"/>
                          <a:ea typeface="仿宋" panose="02010609060101010101" charset="-122"/>
                          <a:cs typeface="仿宋" panose="02010609060101010101" charset="-122"/>
                        </a:rPr>
                        <a:t>）</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4950">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工业用地面积（km</a:t>
                      </a:r>
                      <a:r>
                        <a:rPr lang="en-US" sz="1200" baseline="30000">
                          <a:solidFill>
                            <a:srgbClr val="000000"/>
                          </a:solidFill>
                          <a:latin typeface="仿宋" panose="02010609060101010101" charset="-122"/>
                          <a:ea typeface="仿宋" panose="02010609060101010101" charset="-122"/>
                          <a:cs typeface="仿宋" panose="02010609060101010101" charset="-122"/>
                        </a:rPr>
                        <a:t>2</a:t>
                      </a:r>
                      <a:r>
                        <a:rPr lang="en-US" sz="1200">
                          <a:solidFill>
                            <a:srgbClr val="000000"/>
                          </a:solidFill>
                          <a:latin typeface="仿宋" panose="02010609060101010101" charset="-122"/>
                          <a:ea typeface="仿宋" panose="02010609060101010101" charset="-122"/>
                          <a:cs typeface="仿宋" panose="02010609060101010101" charset="-122"/>
                        </a:rPr>
                        <a:t>）</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1935">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工业固体废弃物综合利用率（%）</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4950">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碳排放量（t）</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4950">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COD排放量（t）</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4950">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氨氮排放量（t）</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4950">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二氧化硫排放量（t）</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5585">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氮氧化物排放量（t）</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3555">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绿色产业增加值（万元）</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000">
                          <a:latin typeface="仿宋" panose="02010609060101010101" charset="-122"/>
                          <a:ea typeface="仿宋" panose="02010609060101010101" charset="-122"/>
                          <a:cs typeface="仿宋" panose="02010609060101010101" charset="-122"/>
                        </a:rPr>
                        <a:t>绿色产业增加值是依据国家统计局《战略性新兴产业分类（2012)》(试行)中关于节能环保产业和新能源产业的具体分类统计得到。</a:t>
                      </a:r>
                      <a:endParaRPr lang="en-US" altLang="en-US" sz="10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4950">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园区从业人数（人）</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1935">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园区内国家级绿色工厂数量（家）</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1300">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园区内省级绿色工厂数量（家）</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1935">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园区内市级绿色工厂数量（家）</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b="1">
                          <a:solidFill>
                            <a:srgbClr val="000000"/>
                          </a:solidFill>
                          <a:latin typeface="Times New Roman" panose="02020603050405020304" charset="0"/>
                          <a:cs typeface="Times New Roman" panose="02020603050405020304" charset="0"/>
                        </a:rPr>
                        <a:t> </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9" name="右大括号 8"/>
          <p:cNvSpPr/>
          <p:nvPr>
            <p:custDataLst>
              <p:tags r:id="rId2"/>
            </p:custDataLst>
          </p:nvPr>
        </p:nvSpPr>
        <p:spPr>
          <a:xfrm>
            <a:off x="9120505" y="2186940"/>
            <a:ext cx="288290" cy="318071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6" name="文本框 5"/>
          <p:cNvSpPr txBox="1"/>
          <p:nvPr>
            <p:custDataLst>
              <p:tags r:id="rId3"/>
            </p:custDataLst>
          </p:nvPr>
        </p:nvSpPr>
        <p:spPr>
          <a:xfrm>
            <a:off x="9479915" y="3500755"/>
            <a:ext cx="2303780" cy="829945"/>
          </a:xfrm>
          <a:prstGeom prst="rect">
            <a:avLst/>
          </a:prstGeom>
          <a:noFill/>
        </p:spPr>
        <p:txBody>
          <a:bodyPr wrap="square" rtlCol="0" anchor="t">
            <a:spAutoFit/>
          </a:bodyPr>
          <a:p>
            <a:r>
              <a:rPr lang="zh-CN" altLang="en-US" sz="1600">
                <a:solidFill>
                  <a:srgbClr val="FF0000"/>
                </a:solidFill>
                <a:sym typeface="+mn-ea"/>
              </a:rPr>
              <a:t>绿色园区评价要求中相关指标的原始值，注意</a:t>
            </a:r>
            <a:r>
              <a:rPr lang="zh-CN" altLang="en-US" sz="1600">
                <a:solidFill>
                  <a:srgbClr val="FF0000"/>
                </a:solidFill>
                <a:sym typeface="+mn-ea"/>
              </a:rPr>
              <a:t>单位。</a:t>
            </a:r>
            <a:endParaRPr lang="zh-CN" altLang="en-US" sz="1600">
              <a:solidFill>
                <a:srgbClr val="FF0000"/>
              </a:solidFill>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2800" b="1" dirty="0">
                <a:solidFill>
                  <a:srgbClr val="01458E"/>
                </a:solidFill>
                <a:latin typeface="微软雅黑" panose="020B0503020204020204" charset="-122"/>
                <a:ea typeface="微软雅黑" panose="020B0503020204020204" charset="-122"/>
                <a:cs typeface="+mn-cs"/>
              </a:rPr>
              <a:t>四、绿色工业园区动态管理表</a:t>
            </a:r>
            <a:r>
              <a:rPr lang="zh-CN" altLang="en-US" sz="2800" b="1" dirty="0">
                <a:solidFill>
                  <a:srgbClr val="01458E"/>
                </a:solidFill>
                <a:latin typeface="微软雅黑" panose="020B0503020204020204" charset="-122"/>
                <a:ea typeface="微软雅黑" panose="020B0503020204020204" charset="-122"/>
                <a:cs typeface="+mn-cs"/>
              </a:rPr>
              <a:t>的填报</a:t>
            </a:r>
            <a:endParaRPr lang="zh-CN" altLang="en-US" sz="2800" b="1" dirty="0">
              <a:solidFill>
                <a:srgbClr val="01458E"/>
              </a:solidFill>
              <a:latin typeface="微软雅黑" panose="020B0503020204020204" charset="-122"/>
              <a:ea typeface="微软雅黑" panose="020B0503020204020204" charset="-122"/>
              <a:cs typeface="+mn-cs"/>
            </a:endParaRPr>
          </a:p>
        </p:txBody>
      </p:sp>
      <p:graphicFrame>
        <p:nvGraphicFramePr>
          <p:cNvPr id="4" name="表格 3"/>
          <p:cNvGraphicFramePr/>
          <p:nvPr>
            <p:custDataLst>
              <p:tags r:id="rId1"/>
            </p:custDataLst>
          </p:nvPr>
        </p:nvGraphicFramePr>
        <p:xfrm>
          <a:off x="422910" y="2029460"/>
          <a:ext cx="8763000" cy="1393190"/>
        </p:xfrm>
        <a:graphic>
          <a:graphicData uri="http://schemas.openxmlformats.org/drawingml/2006/table">
            <a:tbl>
              <a:tblPr/>
              <a:tblGrid>
                <a:gridCol w="1803400"/>
                <a:gridCol w="5005705"/>
                <a:gridCol w="1953895"/>
              </a:tblGrid>
              <a:tr h="464185">
                <a:tc rowSpan="2">
                  <a:txBody>
                    <a:bodyPr/>
                    <a:p>
                      <a:pPr>
                        <a:buNone/>
                      </a:pPr>
                      <a:r>
                        <a:rPr lang="en-US" sz="1200" b="1">
                          <a:solidFill>
                            <a:srgbClr val="000000"/>
                          </a:solidFill>
                          <a:latin typeface="Times New Roman" panose="02020603050405020304" charset="0"/>
                          <a:cs typeface="Times New Roman" panose="02020603050405020304" charset="0"/>
                        </a:rPr>
                        <a:t>四、</a:t>
                      </a:r>
                      <a:r>
                        <a:rPr lang="en-US" sz="1200" b="1">
                          <a:solidFill>
                            <a:srgbClr val="000000"/>
                          </a:solidFill>
                          <a:latin typeface="仿宋" panose="02010609060101010101" charset="-122"/>
                          <a:ea typeface="仿宋" panose="02010609060101010101" charset="-122"/>
                          <a:cs typeface="仿宋" panose="02010609060101010101" charset="-122"/>
                        </a:rPr>
                        <a:t>亮点工作</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仿宋" panose="02010609060101010101" charset="-122"/>
                          <a:ea typeface="仿宋" panose="02010609060101010101" charset="-122"/>
                          <a:cs typeface="仿宋" panose="02010609060101010101" charset="-122"/>
                        </a:rPr>
                        <a:t>是否有兴趣作为先进典型加入工业和信息化部组织的绿色园区专项宣传推介活动：</a:t>
                      </a:r>
                      <a:r>
                        <a:rPr lang="en-US" sz="1200">
                          <a:latin typeface="Wingdings 2" panose="05020102010507070707" charset="0"/>
                          <a:cs typeface="Wingdings 2" panose="05020102010507070707" charset="0"/>
                        </a:rPr>
                        <a:t>£</a:t>
                      </a:r>
                      <a:r>
                        <a:rPr lang="en-US" sz="1200">
                          <a:latin typeface="仿宋" panose="02010609060101010101" charset="-122"/>
                          <a:ea typeface="仿宋" panose="02010609060101010101" charset="-122"/>
                          <a:cs typeface="仿宋" panose="02010609060101010101" charset="-122"/>
                        </a:rPr>
                        <a:t>是 </a:t>
                      </a:r>
                      <a:r>
                        <a:rPr lang="en-US" sz="1200">
                          <a:latin typeface="Wingdings 2" panose="05020102010507070707" charset="0"/>
                          <a:cs typeface="Wingdings 2" panose="05020102010507070707" charset="0"/>
                        </a:rPr>
                        <a:t>£</a:t>
                      </a:r>
                      <a:r>
                        <a:rPr lang="en-US" sz="1200">
                          <a:latin typeface="仿宋" panose="02010609060101010101" charset="-122"/>
                          <a:ea typeface="仿宋" panose="02010609060101010101" charset="-122"/>
                          <a:cs typeface="仿宋" panose="02010609060101010101" charset="-122"/>
                        </a:rPr>
                        <a:t>否</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Times New Roman" panose="02020603050405020304" charset="0"/>
                          <a:cs typeface="Times New Roman" panose="02020603050405020304" charset="0"/>
                        </a:rPr>
                        <a:t> </a:t>
                      </a:r>
                      <a:endParaRPr lang="en-US" altLang="en-US" sz="120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2900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a:buNone/>
                      </a:pPr>
                      <a:r>
                        <a:rPr lang="en-US" sz="1200">
                          <a:latin typeface="仿宋" panose="02010609060101010101" charset="-122"/>
                          <a:ea typeface="仿宋" panose="02010609060101010101" charset="-122"/>
                          <a:cs typeface="仿宋" panose="02010609060101010101" charset="-122"/>
                        </a:rPr>
                        <a:t>上一行选是的单位填写获批绿色园区以来的亮点工作，我部将择优选择先进绿色园区进行创建经验的推广。亮点工作请从绿色园区创建过程好的经验和做法，关键绩效指标情况，对其他园区有借鉴意义的工作思路等角度展开，请尽可能突出园区特色化的工作</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Times New Roman" panose="02020603050405020304" charset="0"/>
                          <a:cs typeface="Times New Roman" panose="02020603050405020304" charset="0"/>
                        </a:rPr>
                        <a:t> </a:t>
                      </a:r>
                      <a:endParaRPr lang="en-US" altLang="en-US" sz="120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422910" y="3126740"/>
            <a:ext cx="5080000" cy="368300"/>
          </a:xfrm>
          <a:prstGeom prst="rect">
            <a:avLst/>
          </a:prstGeom>
          <a:noFill/>
          <a:ln w="9525">
            <a:noFill/>
          </a:ln>
        </p:spPr>
        <p:txBody>
          <a:bodyPr>
            <a:spAutoFit/>
          </a:bodyPr>
          <a:p>
            <a:r>
              <a:rPr lang="en-US" sz="1800">
                <a:latin typeface="Calibri" panose="020F0502020204030204" charset="0"/>
                <a:ea typeface="宋体" panose="02010600030101010101" pitchFamily="2" charset="-122"/>
                <a:cs typeface="Times New Roman" panose="02020603050405020304" charset="0"/>
              </a:rPr>
              <a:t> </a:t>
            </a:r>
            <a:endParaRPr lang="en-US" altLang="en-US" sz="1800">
              <a:latin typeface="Calibri" panose="020F0502020204030204" charset="0"/>
              <a:ea typeface="宋体" panose="02010600030101010101" pitchFamily="2" charset="-122"/>
              <a:cs typeface="Times New Roman" panose="02020603050405020304" charset="0"/>
            </a:endParaRPr>
          </a:p>
        </p:txBody>
      </p:sp>
      <p:graphicFrame>
        <p:nvGraphicFramePr>
          <p:cNvPr id="5" name="表格 4"/>
          <p:cNvGraphicFramePr/>
          <p:nvPr/>
        </p:nvGraphicFramePr>
        <p:xfrm>
          <a:off x="422910" y="3495040"/>
          <a:ext cx="8793480" cy="1333500"/>
        </p:xfrm>
        <a:graphic>
          <a:graphicData uri="http://schemas.openxmlformats.org/drawingml/2006/table">
            <a:tbl>
              <a:tblPr/>
              <a:tblGrid>
                <a:gridCol w="1823085"/>
                <a:gridCol w="5038090"/>
                <a:gridCol w="1932305"/>
              </a:tblGrid>
              <a:tr h="1333500">
                <a:tc>
                  <a:txBody>
                    <a:bodyPr/>
                    <a:p>
                      <a:pPr>
                        <a:buNone/>
                      </a:pPr>
                      <a:r>
                        <a:rPr lang="en-US" sz="1200" b="1">
                          <a:solidFill>
                            <a:srgbClr val="000000"/>
                          </a:solidFill>
                          <a:latin typeface="仿宋" panose="02010609060101010101" charset="-122"/>
                          <a:ea typeface="仿宋" panose="02010609060101010101" charset="-122"/>
                          <a:cs typeface="Times New Roman" panose="02020603050405020304" charset="0"/>
                        </a:rPr>
                        <a:t>五、意见和建议</a:t>
                      </a:r>
                      <a:endParaRPr lang="en-US" altLang="en-US" sz="1200" b="1">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仿宋" panose="02010609060101010101" charset="-122"/>
                          <a:ea typeface="仿宋" panose="02010609060101010101" charset="-122"/>
                          <a:cs typeface="Times New Roman" panose="02020603050405020304" charset="0"/>
                        </a:rPr>
                        <a:t>（酌情填写）</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latin typeface="仿宋" panose="02010609060101010101" charset="-122"/>
                          <a:ea typeface="仿宋" panose="02010609060101010101" charset="-122"/>
                          <a:cs typeface="仿宋" panose="02010609060101010101" charset="-122"/>
                        </a:rPr>
                        <a:t>之前填过的意见可不用重复提交。</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cxnSp>
        <p:nvCxnSpPr>
          <p:cNvPr id="8" name="直接箭头连接符 7"/>
          <p:cNvCxnSpPr/>
          <p:nvPr>
            <p:custDataLst>
              <p:tags r:id="rId2"/>
            </p:custDataLst>
          </p:nvPr>
        </p:nvCxnSpPr>
        <p:spPr>
          <a:xfrm flipV="1">
            <a:off x="2495550" y="4509135"/>
            <a:ext cx="0" cy="5759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文本框 6"/>
          <p:cNvSpPr txBox="1"/>
          <p:nvPr>
            <p:custDataLst>
              <p:tags r:id="rId3"/>
            </p:custDataLst>
          </p:nvPr>
        </p:nvSpPr>
        <p:spPr>
          <a:xfrm>
            <a:off x="9264015" y="2029460"/>
            <a:ext cx="2762250" cy="1568450"/>
          </a:xfrm>
          <a:prstGeom prst="rect">
            <a:avLst/>
          </a:prstGeom>
          <a:noFill/>
        </p:spPr>
        <p:txBody>
          <a:bodyPr wrap="square" rtlCol="0" anchor="t">
            <a:spAutoFit/>
          </a:bodyPr>
          <a:p>
            <a:pPr>
              <a:lnSpc>
                <a:spcPct val="150000"/>
              </a:lnSpc>
            </a:pPr>
            <a:r>
              <a:rPr lang="zh-CN" altLang="en-US" sz="1600">
                <a:solidFill>
                  <a:srgbClr val="FF0000"/>
                </a:solidFill>
                <a:sym typeface="+mn-ea"/>
              </a:rPr>
              <a:t>该部分的目的是组织一些名单中的先进单位进行专项宣传推介活动，如果不考虑参与的，可以不填写亮点</a:t>
            </a:r>
            <a:r>
              <a:rPr lang="zh-CN" altLang="en-US" sz="1600">
                <a:solidFill>
                  <a:srgbClr val="FF0000"/>
                </a:solidFill>
                <a:sym typeface="+mn-ea"/>
              </a:rPr>
              <a:t>工作。</a:t>
            </a:r>
            <a:endParaRPr lang="zh-CN" altLang="en-US" sz="1600">
              <a:solidFill>
                <a:srgbClr val="FF0000"/>
              </a:solidFill>
              <a:sym typeface="+mn-ea"/>
            </a:endParaRPr>
          </a:p>
        </p:txBody>
      </p:sp>
      <p:cxnSp>
        <p:nvCxnSpPr>
          <p:cNvPr id="11" name="直接箭头连接符 10"/>
          <p:cNvCxnSpPr/>
          <p:nvPr>
            <p:custDataLst>
              <p:tags r:id="rId4"/>
            </p:custDataLst>
          </p:nvPr>
        </p:nvCxnSpPr>
        <p:spPr>
          <a:xfrm flipH="1">
            <a:off x="8832215" y="2821940"/>
            <a:ext cx="431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文本框 8"/>
          <p:cNvSpPr txBox="1"/>
          <p:nvPr>
            <p:custDataLst>
              <p:tags r:id="rId5"/>
            </p:custDataLst>
          </p:nvPr>
        </p:nvSpPr>
        <p:spPr>
          <a:xfrm>
            <a:off x="695325" y="5085080"/>
            <a:ext cx="8467090" cy="1568450"/>
          </a:xfrm>
          <a:prstGeom prst="rect">
            <a:avLst/>
          </a:prstGeom>
          <a:noFill/>
        </p:spPr>
        <p:txBody>
          <a:bodyPr wrap="square" rtlCol="0" anchor="t">
            <a:spAutoFit/>
          </a:bodyPr>
          <a:p>
            <a:pPr marL="285750" indent="-285750">
              <a:lnSpc>
                <a:spcPct val="150000"/>
              </a:lnSpc>
              <a:buFont typeface="Wingdings" panose="05000000000000000000" charset="0"/>
              <a:buChar char="Ø"/>
            </a:pPr>
            <a:r>
              <a:rPr lang="zh-CN" altLang="en-US" sz="1600">
                <a:solidFill>
                  <a:srgbClr val="FF0000"/>
                </a:solidFill>
                <a:sym typeface="+mn-ea"/>
              </a:rPr>
              <a:t>该部分的目的是调研名单单位对工信系统推动工业绿色化转型方面的建议，所有建议内容会进行汇总整理，并根据实际情况将建议应用在工作实际中。</a:t>
            </a:r>
            <a:endParaRPr lang="zh-CN" altLang="en-US" sz="1600">
              <a:solidFill>
                <a:srgbClr val="FF0000"/>
              </a:solidFill>
              <a:sym typeface="+mn-ea"/>
            </a:endParaRPr>
          </a:p>
          <a:p>
            <a:pPr marL="285750" indent="-285750">
              <a:lnSpc>
                <a:spcPct val="150000"/>
              </a:lnSpc>
              <a:buFont typeface="Wingdings" panose="05000000000000000000" charset="0"/>
              <a:buChar char="Ø"/>
            </a:pPr>
            <a:r>
              <a:rPr lang="zh-CN" altLang="en-US" sz="1600">
                <a:solidFill>
                  <a:srgbClr val="FF0000"/>
                </a:solidFill>
                <a:sym typeface="+mn-ea"/>
              </a:rPr>
              <a:t>如果有一些具体的述求，也可以填写在这部分。</a:t>
            </a:r>
            <a:endParaRPr lang="zh-CN" altLang="en-US" sz="1600">
              <a:solidFill>
                <a:srgbClr val="FF0000"/>
              </a:solidFill>
              <a:sym typeface="+mn-ea"/>
            </a:endParaRPr>
          </a:p>
          <a:p>
            <a:pPr marL="285750" indent="-285750">
              <a:lnSpc>
                <a:spcPct val="150000"/>
              </a:lnSpc>
              <a:buFont typeface="Wingdings" panose="05000000000000000000" charset="0"/>
              <a:buChar char="Ø"/>
            </a:pPr>
            <a:r>
              <a:rPr lang="zh-CN" altLang="en-US" sz="1600">
                <a:solidFill>
                  <a:srgbClr val="FF0000"/>
                </a:solidFill>
                <a:sym typeface="+mn-ea"/>
              </a:rPr>
              <a:t>为简化整理过程的工作量，在上一批动态管理表中提过的意见和建议可不重复提交。</a:t>
            </a:r>
            <a:endParaRPr lang="zh-CN" altLang="en-US" sz="1600">
              <a:solidFill>
                <a:srgbClr val="FF0000"/>
              </a:solidFill>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2800" b="1" dirty="0">
                <a:solidFill>
                  <a:srgbClr val="01458E"/>
                </a:solidFill>
                <a:latin typeface="微软雅黑" panose="020B0503020204020204" charset="-122"/>
                <a:ea typeface="微软雅黑" panose="020B0503020204020204" charset="-122"/>
                <a:cs typeface="+mn-cs"/>
              </a:rPr>
              <a:t>五、绿色供应链管理示范</a:t>
            </a:r>
            <a:r>
              <a:rPr lang="zh-CN" altLang="en-US" sz="2800" b="1" dirty="0">
                <a:solidFill>
                  <a:srgbClr val="01458E"/>
                </a:solidFill>
                <a:latin typeface="微软雅黑" panose="020B0503020204020204" charset="-122"/>
                <a:ea typeface="微软雅黑" panose="020B0503020204020204" charset="-122"/>
                <a:cs typeface="+mn-cs"/>
              </a:rPr>
              <a:t>企业动态管理表</a:t>
            </a:r>
            <a:r>
              <a:rPr lang="zh-CN" altLang="en-US" sz="2800" b="1" dirty="0">
                <a:solidFill>
                  <a:srgbClr val="01458E"/>
                </a:solidFill>
                <a:latin typeface="微软雅黑" panose="020B0503020204020204" charset="-122"/>
                <a:ea typeface="微软雅黑" panose="020B0503020204020204" charset="-122"/>
                <a:cs typeface="+mn-cs"/>
              </a:rPr>
              <a:t>的填报</a:t>
            </a:r>
            <a:endParaRPr lang="zh-CN" altLang="en-US" sz="2800" b="1" dirty="0">
              <a:solidFill>
                <a:srgbClr val="01458E"/>
              </a:solidFill>
              <a:latin typeface="微软雅黑" panose="020B0503020204020204" charset="-122"/>
              <a:ea typeface="微软雅黑" panose="020B0503020204020204" charset="-122"/>
              <a:cs typeface="+mn-cs"/>
            </a:endParaRPr>
          </a:p>
        </p:txBody>
      </p:sp>
      <p:graphicFrame>
        <p:nvGraphicFramePr>
          <p:cNvPr id="3" name="表格 2"/>
          <p:cNvGraphicFramePr/>
          <p:nvPr>
            <p:custDataLst>
              <p:tags r:id="rId1"/>
            </p:custDataLst>
          </p:nvPr>
        </p:nvGraphicFramePr>
        <p:xfrm>
          <a:off x="1695450" y="1808480"/>
          <a:ext cx="8801100" cy="2524760"/>
        </p:xfrm>
        <a:graphic>
          <a:graphicData uri="http://schemas.openxmlformats.org/drawingml/2006/table">
            <a:tbl>
              <a:tblPr/>
              <a:tblGrid>
                <a:gridCol w="1547813"/>
                <a:gridCol w="1490662"/>
                <a:gridCol w="1171575"/>
                <a:gridCol w="146050"/>
                <a:gridCol w="4445000"/>
              </a:tblGrid>
              <a:tr h="432000">
                <a:tc gridSpan="5">
                  <a:txBody>
                    <a:bodyPr/>
                    <a:p>
                      <a:pPr>
                        <a:buNone/>
                      </a:pPr>
                      <a:r>
                        <a:rPr lang="en-US" sz="1200" b="1">
                          <a:solidFill>
                            <a:srgbClr val="000000"/>
                          </a:solidFill>
                          <a:latin typeface="Times New Roman" panose="02020603050405020304" charset="0"/>
                          <a:cs typeface="Times New Roman" panose="02020603050405020304" charset="0"/>
                        </a:rPr>
                        <a:t>一、基本信息</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32000">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企业名称</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p>
                      <a:pPr algn="ctr">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32000">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企业地址</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p>
                      <a:pPr algn="ctr">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32000">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绿色供应链管理企业级别</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algn="ct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国家层面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省层面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市层面</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（备注：直辖市、兵团按省层面填写，计划单列市按市层面填写）</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2000">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国家层面绿色供应链管理企业所属批次</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p>
                      <a:pPr algn="ct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2017年，第一批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2017年，第二批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2018年，第三批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2019年，第四批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2020年，第五批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2021年，第六批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2022年，第七批</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32000">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省层面绿色供应链管理企业获批时间</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p>
                      <a:pPr algn="ct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2017年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2018年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2019年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2020年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2021年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2022年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2023年</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32000">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市层面绿色供应链管理企业获批时间</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p>
                      <a:pPr algn="ct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2017年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2018年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2019年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2020年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2021年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2022年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2023年</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32000">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填报信息联系人</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联系人电话</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algn="ctr">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32000">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电子邮箱地址</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联系人手机号</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algn="ctr">
                        <a:buNone/>
                      </a:pP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2800" b="1" dirty="0">
                <a:solidFill>
                  <a:srgbClr val="01458E"/>
                </a:solidFill>
                <a:latin typeface="微软雅黑" panose="020B0503020204020204" charset="-122"/>
                <a:ea typeface="微软雅黑" panose="020B0503020204020204" charset="-122"/>
                <a:cs typeface="+mn-cs"/>
              </a:rPr>
              <a:t>五、绿色供应链管理示范</a:t>
            </a:r>
            <a:r>
              <a:rPr lang="zh-CN" altLang="en-US" sz="2800" b="1" dirty="0">
                <a:solidFill>
                  <a:srgbClr val="01458E"/>
                </a:solidFill>
                <a:latin typeface="微软雅黑" panose="020B0503020204020204" charset="-122"/>
                <a:ea typeface="微软雅黑" panose="020B0503020204020204" charset="-122"/>
                <a:cs typeface="+mn-cs"/>
              </a:rPr>
              <a:t>企业动态管理表</a:t>
            </a:r>
            <a:r>
              <a:rPr lang="zh-CN" altLang="en-US" sz="2800" b="1" dirty="0">
                <a:solidFill>
                  <a:srgbClr val="01458E"/>
                </a:solidFill>
                <a:latin typeface="微软雅黑" panose="020B0503020204020204" charset="-122"/>
                <a:ea typeface="微软雅黑" panose="020B0503020204020204" charset="-122"/>
                <a:cs typeface="+mn-cs"/>
              </a:rPr>
              <a:t>的填报</a:t>
            </a:r>
            <a:endParaRPr lang="zh-CN" altLang="en-US" sz="2800" b="1" dirty="0">
              <a:solidFill>
                <a:srgbClr val="01458E"/>
              </a:solidFill>
              <a:latin typeface="微软雅黑" panose="020B0503020204020204" charset="-122"/>
              <a:ea typeface="微软雅黑" panose="020B0503020204020204" charset="-122"/>
              <a:cs typeface="+mn-cs"/>
            </a:endParaRPr>
          </a:p>
        </p:txBody>
      </p:sp>
      <p:graphicFrame>
        <p:nvGraphicFramePr>
          <p:cNvPr id="3" name="表格 2"/>
          <p:cNvGraphicFramePr/>
          <p:nvPr>
            <p:custDataLst>
              <p:tags r:id="rId1"/>
            </p:custDataLst>
          </p:nvPr>
        </p:nvGraphicFramePr>
        <p:xfrm>
          <a:off x="407035" y="1917065"/>
          <a:ext cx="0" cy="3200400"/>
        </p:xfrm>
        <a:graphic>
          <a:graphicData uri="http://schemas.openxmlformats.org/drawingml/2006/table">
            <a:tbl>
              <a:tblPr/>
              <a:tblGrid>
                <a:gridCol w="6464300"/>
                <a:gridCol w="2336800"/>
              </a:tblGrid>
              <a:tr h="432000">
                <a:tc gridSpan="2">
                  <a:txBody>
                    <a:bodyPr/>
                    <a:p>
                      <a:pPr>
                        <a:buNone/>
                      </a:pPr>
                      <a:r>
                        <a:rPr lang="en-US" sz="1400" b="1">
                          <a:solidFill>
                            <a:srgbClr val="000000"/>
                          </a:solidFill>
                          <a:latin typeface="仿宋" panose="02010609060101010101" charset="-122"/>
                          <a:ea typeface="仿宋" panose="02010609060101010101" charset="-122"/>
                          <a:cs typeface="Times New Roman" panose="02020603050405020304" charset="0"/>
                        </a:rPr>
                        <a:t>二、合规性信息</a:t>
                      </a:r>
                      <a:endParaRPr lang="en-US" altLang="en-US" sz="1400" b="1">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32000">
                <a:tc>
                  <a:txBody>
                    <a:bodyPr/>
                    <a:p>
                      <a:pPr>
                        <a:buNone/>
                      </a:pPr>
                      <a:r>
                        <a:rPr lang="en-US" sz="1400">
                          <a:solidFill>
                            <a:srgbClr val="000000"/>
                          </a:solidFill>
                          <a:latin typeface="仿宋" panose="02010609060101010101" charset="-122"/>
                          <a:ea typeface="仿宋" panose="02010609060101010101" charset="-122"/>
                          <a:cs typeface="仿宋" panose="02010609060101010101" charset="-122"/>
                        </a:rPr>
                        <a:t>1.企业是否已停产或经营异常</a:t>
                      </a:r>
                      <a:endParaRPr lang="en-US" altLang="en-US" sz="14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Times New Roman" panose="02020603050405020304" charset="0"/>
                          <a:cs typeface="Times New Roman" panose="02020603050405020304" charset="0"/>
                        </a:rPr>
                        <a:t>是 </a:t>
                      </a: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Times New Roman" panose="02020603050405020304" charset="0"/>
                          <a:cs typeface="Times New Roman" panose="02020603050405020304" charset="0"/>
                        </a:rPr>
                        <a:t>否</a:t>
                      </a:r>
                      <a:endParaRPr lang="en-US" altLang="en-US" sz="1400">
                        <a:solidFill>
                          <a:srgbClr val="000000"/>
                        </a:solidFill>
                        <a:latin typeface="Times New Roman" panose="02020603050405020304" charset="0"/>
                        <a:ea typeface="Wingdings 2" panose="05020102010507070707"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2000">
                <a:tc>
                  <a:txBody>
                    <a:bodyPr/>
                    <a:p>
                      <a:pPr>
                        <a:buNone/>
                      </a:pPr>
                      <a:r>
                        <a:rPr lang="en-US" sz="1400">
                          <a:solidFill>
                            <a:srgbClr val="000000"/>
                          </a:solidFill>
                          <a:latin typeface="仿宋" panose="02010609060101010101" charset="-122"/>
                          <a:ea typeface="仿宋" panose="02010609060101010101" charset="-122"/>
                          <a:cs typeface="仿宋" panose="02010609060101010101" charset="-122"/>
                        </a:rPr>
                        <a:t>2.近三年是否发生安全（含网络安全、数据安全）、质量、环境污染等事故以及偷漏税等违法违规行为</a:t>
                      </a:r>
                      <a:endParaRPr lang="en-US" altLang="en-US" sz="14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Times New Roman" panose="02020603050405020304" charset="0"/>
                          <a:cs typeface="Times New Roman" panose="02020603050405020304" charset="0"/>
                        </a:rPr>
                        <a:t>是 </a:t>
                      </a: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Times New Roman" panose="02020603050405020304" charset="0"/>
                          <a:cs typeface="Times New Roman" panose="02020603050405020304" charset="0"/>
                        </a:rPr>
                        <a:t>否</a:t>
                      </a:r>
                      <a:endParaRPr lang="en-US" altLang="en-US" sz="1400">
                        <a:solidFill>
                          <a:srgbClr val="000000"/>
                        </a:solidFill>
                        <a:latin typeface="Times New Roman" panose="02020603050405020304" charset="0"/>
                        <a:ea typeface="Wingdings 2" panose="05020102010507070707"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2000">
                <a:tc>
                  <a:txBody>
                    <a:bodyPr/>
                    <a:p>
                      <a:pPr>
                        <a:buNone/>
                      </a:pPr>
                      <a:r>
                        <a:rPr lang="en-US" sz="1400">
                          <a:solidFill>
                            <a:srgbClr val="000000"/>
                          </a:solidFill>
                          <a:latin typeface="仿宋" panose="02010609060101010101" charset="-122"/>
                          <a:ea typeface="仿宋" panose="02010609060101010101" charset="-122"/>
                          <a:cs typeface="仿宋" panose="02010609060101010101" charset="-122"/>
                        </a:rPr>
                        <a:t>3.近三年是否在国务院及有关部委相关督查工作中被发现存在严重问题</a:t>
                      </a:r>
                      <a:endParaRPr lang="en-US" altLang="en-US" sz="14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Times New Roman" panose="02020603050405020304" charset="0"/>
                          <a:cs typeface="Times New Roman" panose="02020603050405020304" charset="0"/>
                        </a:rPr>
                        <a:t>是 </a:t>
                      </a: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Times New Roman" panose="02020603050405020304" charset="0"/>
                          <a:cs typeface="Times New Roman" panose="02020603050405020304" charset="0"/>
                        </a:rPr>
                        <a:t>否</a:t>
                      </a:r>
                      <a:endParaRPr lang="en-US" altLang="en-US" sz="1400">
                        <a:solidFill>
                          <a:srgbClr val="000000"/>
                        </a:solidFill>
                        <a:latin typeface="Times New Roman" panose="02020603050405020304" charset="0"/>
                        <a:ea typeface="Wingdings 2" panose="05020102010507070707"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2000">
                <a:tc>
                  <a:txBody>
                    <a:bodyPr/>
                    <a:p>
                      <a:pPr>
                        <a:buNone/>
                      </a:pPr>
                      <a:r>
                        <a:rPr lang="en-US" sz="1400">
                          <a:solidFill>
                            <a:srgbClr val="000000"/>
                          </a:solidFill>
                          <a:latin typeface="仿宋" panose="02010609060101010101" charset="-122"/>
                          <a:ea typeface="仿宋" panose="02010609060101010101" charset="-122"/>
                          <a:cs typeface="仿宋" panose="02010609060101010101" charset="-122"/>
                        </a:rPr>
                        <a:t>4.近三年是否被列入工业节能监察整改名单，且未按要求完成整改的</a:t>
                      </a:r>
                      <a:endParaRPr lang="en-US" altLang="en-US" sz="14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Times New Roman" panose="02020603050405020304" charset="0"/>
                          <a:cs typeface="Times New Roman" panose="02020603050405020304" charset="0"/>
                        </a:rPr>
                        <a:t>是 </a:t>
                      </a: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Times New Roman" panose="02020603050405020304" charset="0"/>
                          <a:cs typeface="Times New Roman" panose="02020603050405020304" charset="0"/>
                        </a:rPr>
                        <a:t>否</a:t>
                      </a:r>
                      <a:endParaRPr lang="en-US" altLang="en-US" sz="1400">
                        <a:solidFill>
                          <a:srgbClr val="000000"/>
                        </a:solidFill>
                        <a:latin typeface="Times New Roman" panose="02020603050405020304" charset="0"/>
                        <a:ea typeface="Wingdings 2" panose="05020102010507070707"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2000">
                <a:tc>
                  <a:txBody>
                    <a:bodyPr/>
                    <a:p>
                      <a:pPr>
                        <a:buNone/>
                      </a:pPr>
                      <a:r>
                        <a:rPr lang="en-US" sz="1400">
                          <a:solidFill>
                            <a:srgbClr val="000000"/>
                          </a:solidFill>
                          <a:latin typeface="仿宋" panose="02010609060101010101" charset="-122"/>
                          <a:ea typeface="仿宋" panose="02010609060101010101" charset="-122"/>
                          <a:cs typeface="仿宋" panose="02010609060101010101" charset="-122"/>
                        </a:rPr>
                        <a:t>5.近三年是否被列为失信被执行人</a:t>
                      </a:r>
                      <a:endParaRPr lang="en-US" altLang="en-US" sz="14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Times New Roman" panose="02020603050405020304" charset="0"/>
                          <a:cs typeface="Times New Roman" panose="02020603050405020304" charset="0"/>
                        </a:rPr>
                        <a:t>是 </a:t>
                      </a: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Times New Roman" panose="02020603050405020304" charset="0"/>
                          <a:cs typeface="Times New Roman" panose="02020603050405020304" charset="0"/>
                        </a:rPr>
                        <a:t>否</a:t>
                      </a:r>
                      <a:endParaRPr lang="en-US" altLang="en-US" sz="1400">
                        <a:solidFill>
                          <a:srgbClr val="000000"/>
                        </a:solidFill>
                        <a:latin typeface="Times New Roman" panose="02020603050405020304" charset="0"/>
                        <a:ea typeface="Wingdings 2" panose="05020102010507070707"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2000">
                <a:tc>
                  <a:txBody>
                    <a:bodyPr/>
                    <a:p>
                      <a:pPr>
                        <a:buNone/>
                      </a:pPr>
                      <a:r>
                        <a:rPr lang="en-US" sz="1400">
                          <a:solidFill>
                            <a:srgbClr val="000000"/>
                          </a:solidFill>
                          <a:latin typeface="仿宋" panose="02010609060101010101" charset="-122"/>
                          <a:ea typeface="仿宋" panose="02010609060101010101" charset="-122"/>
                          <a:cs typeface="仿宋" panose="02010609060101010101" charset="-122"/>
                        </a:rPr>
                        <a:t>6.近三年是否因投资、并购或其他原因造成实际管理方与列入绿色制造名单时相比发生重大变更（发生重大变更的应重新申报）</a:t>
                      </a:r>
                      <a:endParaRPr lang="en-US" altLang="en-US" sz="14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Times New Roman" panose="02020603050405020304" charset="0"/>
                          <a:cs typeface="Times New Roman" panose="02020603050405020304" charset="0"/>
                        </a:rPr>
                        <a:t>是 </a:t>
                      </a: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Times New Roman" panose="02020603050405020304" charset="0"/>
                          <a:cs typeface="Times New Roman" panose="02020603050405020304" charset="0"/>
                        </a:rPr>
                        <a:t>否</a:t>
                      </a:r>
                      <a:endParaRPr lang="en-US" altLang="en-US" sz="1400">
                        <a:solidFill>
                          <a:srgbClr val="000000"/>
                        </a:solidFill>
                        <a:latin typeface="Times New Roman" panose="02020603050405020304" charset="0"/>
                        <a:ea typeface="Wingdings 2" panose="05020102010507070707"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2000">
                <a:tc>
                  <a:txBody>
                    <a:bodyPr/>
                    <a:p>
                      <a:pPr>
                        <a:buNone/>
                      </a:pPr>
                      <a:r>
                        <a:rPr lang="en-US" sz="1400">
                          <a:solidFill>
                            <a:srgbClr val="000000"/>
                          </a:solidFill>
                          <a:latin typeface="仿宋" panose="02010609060101010101" charset="-122"/>
                          <a:ea typeface="仿宋" panose="02010609060101010101" charset="-122"/>
                          <a:cs typeface="仿宋" panose="02010609060101010101" charset="-122"/>
                        </a:rPr>
                        <a:t>7.列入以来是否发生企业名称变更（变更的应提供不存在6中情况的证明）</a:t>
                      </a:r>
                      <a:endParaRPr lang="en-US" altLang="en-US" sz="14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Times New Roman" panose="02020603050405020304" charset="0"/>
                          <a:cs typeface="Times New Roman" panose="02020603050405020304" charset="0"/>
                        </a:rPr>
                        <a:t>是 </a:t>
                      </a: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Times New Roman" panose="02020603050405020304" charset="0"/>
                          <a:cs typeface="Times New Roman" panose="02020603050405020304" charset="0"/>
                        </a:rPr>
                        <a:t>否</a:t>
                      </a:r>
                      <a:endParaRPr lang="en-US" altLang="en-US" sz="1400">
                        <a:solidFill>
                          <a:srgbClr val="000000"/>
                        </a:solidFill>
                        <a:latin typeface="Times New Roman" panose="02020603050405020304" charset="0"/>
                        <a:ea typeface="Wingdings 2" panose="05020102010507070707"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2000">
                <a:tc gridSpan="2">
                  <a:txBody>
                    <a:bodyPr/>
                    <a:p>
                      <a:pPr>
                        <a:buNone/>
                      </a:pPr>
                      <a:r>
                        <a:rPr lang="en-US" sz="1400">
                          <a:solidFill>
                            <a:srgbClr val="000000"/>
                          </a:solidFill>
                          <a:latin typeface="仿宋" panose="02010609060101010101" charset="-122"/>
                          <a:ea typeface="仿宋" panose="02010609060101010101" charset="-122"/>
                          <a:cs typeface="仿宋" panose="02010609060101010101" charset="-122"/>
                        </a:rPr>
                        <a:t>获批以来使用过的企业名称：</a:t>
                      </a:r>
                      <a:endParaRPr lang="en-US" altLang="en-US" sz="14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
        <p:nvSpPr>
          <p:cNvPr id="8" name="右大括号 7"/>
          <p:cNvSpPr/>
          <p:nvPr>
            <p:custDataLst>
              <p:tags r:id="rId2"/>
            </p:custDataLst>
          </p:nvPr>
        </p:nvSpPr>
        <p:spPr>
          <a:xfrm>
            <a:off x="9316085" y="2277110"/>
            <a:ext cx="288290" cy="19494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9" name="文本框 8"/>
          <p:cNvSpPr txBox="1"/>
          <p:nvPr>
            <p:custDataLst>
              <p:tags r:id="rId3"/>
            </p:custDataLst>
          </p:nvPr>
        </p:nvSpPr>
        <p:spPr>
          <a:xfrm>
            <a:off x="9696450" y="2708910"/>
            <a:ext cx="2018030" cy="829945"/>
          </a:xfrm>
          <a:prstGeom prst="rect">
            <a:avLst/>
          </a:prstGeom>
          <a:noFill/>
        </p:spPr>
        <p:txBody>
          <a:bodyPr wrap="square" rtlCol="0">
            <a:spAutoFit/>
          </a:bodyPr>
          <a:p>
            <a:pPr>
              <a:lnSpc>
                <a:spcPct val="150000"/>
              </a:lnSpc>
            </a:pPr>
            <a:r>
              <a:rPr lang="zh-CN" altLang="en-US" sz="1600">
                <a:solidFill>
                  <a:srgbClr val="FF0000"/>
                </a:solidFill>
              </a:rPr>
              <a:t>对新申请单位的要求同样适用于原有单位。</a:t>
            </a:r>
            <a:endParaRPr lang="zh-CN" altLang="en-US" sz="1600">
              <a:solidFill>
                <a:srgbClr val="FF0000"/>
              </a:solidFill>
            </a:endParaRPr>
          </a:p>
        </p:txBody>
      </p:sp>
      <p:sp>
        <p:nvSpPr>
          <p:cNvPr id="5" name="文本框 4"/>
          <p:cNvSpPr txBox="1"/>
          <p:nvPr>
            <p:custDataLst>
              <p:tags r:id="rId4"/>
            </p:custDataLst>
          </p:nvPr>
        </p:nvSpPr>
        <p:spPr>
          <a:xfrm>
            <a:off x="9676765" y="4149090"/>
            <a:ext cx="2172970" cy="829945"/>
          </a:xfrm>
          <a:prstGeom prst="rect">
            <a:avLst/>
          </a:prstGeom>
          <a:noFill/>
        </p:spPr>
        <p:txBody>
          <a:bodyPr wrap="square" rtlCol="0">
            <a:spAutoFit/>
          </a:bodyPr>
          <a:p>
            <a:r>
              <a:rPr lang="zh-CN" altLang="en-US" sz="1600">
                <a:solidFill>
                  <a:srgbClr val="FF0000"/>
                </a:solidFill>
              </a:rPr>
              <a:t>先填报有关情况，针对重大变更的处理方式等待进一步要求</a:t>
            </a:r>
            <a:endParaRPr lang="zh-CN" altLang="en-US" sz="1600">
              <a:solidFill>
                <a:srgbClr val="FF0000"/>
              </a:solidFill>
            </a:endParaRPr>
          </a:p>
        </p:txBody>
      </p:sp>
      <p:sp>
        <p:nvSpPr>
          <p:cNvPr id="7" name="右大括号 6"/>
          <p:cNvSpPr/>
          <p:nvPr>
            <p:custDataLst>
              <p:tags r:id="rId5"/>
            </p:custDataLst>
          </p:nvPr>
        </p:nvSpPr>
        <p:spPr>
          <a:xfrm>
            <a:off x="9316085" y="4934585"/>
            <a:ext cx="288290" cy="76708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文本框 9"/>
          <p:cNvSpPr txBox="1"/>
          <p:nvPr>
            <p:custDataLst>
              <p:tags r:id="rId6"/>
            </p:custDataLst>
          </p:nvPr>
        </p:nvSpPr>
        <p:spPr>
          <a:xfrm>
            <a:off x="9698355" y="5085080"/>
            <a:ext cx="2145030" cy="583565"/>
          </a:xfrm>
          <a:prstGeom prst="rect">
            <a:avLst/>
          </a:prstGeom>
          <a:noFill/>
        </p:spPr>
        <p:txBody>
          <a:bodyPr wrap="square" rtlCol="0">
            <a:spAutoFit/>
          </a:bodyPr>
          <a:p>
            <a:r>
              <a:rPr lang="zh-CN" altLang="en-US" sz="1600">
                <a:solidFill>
                  <a:srgbClr val="FF0000"/>
                </a:solidFill>
              </a:rPr>
              <a:t>确保示范</a:t>
            </a:r>
            <a:r>
              <a:rPr lang="zh-CN" altLang="en-US" sz="1600">
                <a:solidFill>
                  <a:srgbClr val="FF0000"/>
                </a:solidFill>
              </a:rPr>
              <a:t>企业库中的名字与实际名称一致</a:t>
            </a:r>
            <a:endParaRPr lang="zh-CN" altLang="en-US" sz="1600">
              <a:solidFill>
                <a:srgbClr val="FF0000"/>
              </a:solidFill>
            </a:endParaRPr>
          </a:p>
        </p:txBody>
      </p:sp>
      <p:cxnSp>
        <p:nvCxnSpPr>
          <p:cNvPr id="4" name="直接箭头连接符 3"/>
          <p:cNvCxnSpPr/>
          <p:nvPr>
            <p:custDataLst>
              <p:tags r:id="rId7"/>
            </p:custDataLst>
          </p:nvPr>
        </p:nvCxnSpPr>
        <p:spPr>
          <a:xfrm flipH="1">
            <a:off x="9208135" y="4653280"/>
            <a:ext cx="431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07035" y="188278"/>
            <a:ext cx="10972800" cy="1143000"/>
          </a:xfrm>
        </p:spPr>
        <p:txBody>
          <a:bodyPr/>
          <a:p>
            <a:pPr algn="l"/>
            <a:r>
              <a:rPr lang="zh-CN" altLang="en-US" sz="2800" b="1" dirty="0">
                <a:solidFill>
                  <a:srgbClr val="01458E"/>
                </a:solidFill>
                <a:latin typeface="微软雅黑" panose="020B0503020204020204" charset="-122"/>
                <a:ea typeface="微软雅黑" panose="020B0503020204020204" charset="-122"/>
                <a:cs typeface="+mn-cs"/>
              </a:rPr>
              <a:t>五、绿色供应链管理示范</a:t>
            </a:r>
            <a:r>
              <a:rPr lang="zh-CN" altLang="en-US" sz="2800" b="1" dirty="0">
                <a:solidFill>
                  <a:srgbClr val="01458E"/>
                </a:solidFill>
                <a:latin typeface="微软雅黑" panose="020B0503020204020204" charset="-122"/>
                <a:ea typeface="微软雅黑" panose="020B0503020204020204" charset="-122"/>
                <a:cs typeface="+mn-cs"/>
              </a:rPr>
              <a:t>企业动态管理表</a:t>
            </a:r>
            <a:r>
              <a:rPr lang="zh-CN" altLang="en-US" sz="2800" b="1" dirty="0">
                <a:solidFill>
                  <a:srgbClr val="01458E"/>
                </a:solidFill>
                <a:latin typeface="微软雅黑" panose="020B0503020204020204" charset="-122"/>
                <a:ea typeface="微软雅黑" panose="020B0503020204020204" charset="-122"/>
                <a:cs typeface="+mn-cs"/>
              </a:rPr>
              <a:t>的填报</a:t>
            </a:r>
            <a:endParaRPr lang="zh-CN" altLang="en-US" sz="2800" b="1" dirty="0">
              <a:solidFill>
                <a:srgbClr val="01458E"/>
              </a:solidFill>
              <a:latin typeface="微软雅黑" panose="020B0503020204020204" charset="-122"/>
              <a:ea typeface="微软雅黑" panose="020B0503020204020204" charset="-122"/>
              <a:cs typeface="+mn-cs"/>
            </a:endParaRPr>
          </a:p>
        </p:txBody>
      </p:sp>
      <p:graphicFrame>
        <p:nvGraphicFramePr>
          <p:cNvPr id="3" name="表格 2"/>
          <p:cNvGraphicFramePr/>
          <p:nvPr>
            <p:custDataLst>
              <p:tags r:id="rId1"/>
            </p:custDataLst>
          </p:nvPr>
        </p:nvGraphicFramePr>
        <p:xfrm>
          <a:off x="46990" y="1056005"/>
          <a:ext cx="10596245" cy="5801995"/>
        </p:xfrm>
        <a:graphic>
          <a:graphicData uri="http://schemas.openxmlformats.org/drawingml/2006/table">
            <a:tbl>
              <a:tblPr/>
              <a:tblGrid>
                <a:gridCol w="598170"/>
                <a:gridCol w="1560195"/>
                <a:gridCol w="1589405"/>
                <a:gridCol w="1535430"/>
                <a:gridCol w="713105"/>
                <a:gridCol w="4599940"/>
              </a:tblGrid>
              <a:tr h="212400">
                <a:tc gridSpan="6">
                  <a:txBody>
                    <a:bodyPr/>
                    <a:p>
                      <a:pPr>
                        <a:buNone/>
                      </a:pPr>
                      <a:r>
                        <a:rPr lang="en-US" sz="1200" b="1">
                          <a:solidFill>
                            <a:srgbClr val="000000"/>
                          </a:solidFill>
                          <a:latin typeface="Times New Roman" panose="02020603050405020304" charset="0"/>
                          <a:cs typeface="Times New Roman" panose="02020603050405020304" charset="0"/>
                        </a:rPr>
                        <a:t>三、持续改进情况</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12400">
                <a:tc>
                  <a:txBody>
                    <a:bodyPr/>
                    <a:p>
                      <a:pPr algn="ctr">
                        <a:buNone/>
                      </a:pPr>
                      <a:r>
                        <a:rPr lang="en-US" sz="1200" b="1">
                          <a:solidFill>
                            <a:srgbClr val="000000"/>
                          </a:solidFill>
                          <a:latin typeface="Times New Roman" panose="02020603050405020304" charset="0"/>
                          <a:cs typeface="Times New Roman" panose="02020603050405020304" charset="0"/>
                        </a:rPr>
                        <a:t>指标名称</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b="1">
                          <a:solidFill>
                            <a:srgbClr val="000000"/>
                          </a:solidFill>
                          <a:latin typeface="Times New Roman" panose="02020603050405020304" charset="0"/>
                          <a:cs typeface="Times New Roman" panose="02020603050405020304" charset="0"/>
                        </a:rPr>
                        <a:t>列入名单时指标值</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b="1">
                          <a:solidFill>
                            <a:srgbClr val="000000"/>
                          </a:solidFill>
                          <a:latin typeface="Times New Roman" panose="02020603050405020304" charset="0"/>
                          <a:cs typeface="Times New Roman" panose="02020603050405020304" charset="0"/>
                        </a:rPr>
                        <a:t>2021年指标值</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b="1">
                          <a:solidFill>
                            <a:srgbClr val="000000"/>
                          </a:solidFill>
                          <a:latin typeface="仿宋" panose="02010609060101010101" charset="-122"/>
                          <a:ea typeface="仿宋" panose="02010609060101010101" charset="-122"/>
                          <a:cs typeface="仿宋" panose="02010609060101010101" charset="-122"/>
                        </a:rPr>
                        <a:t>2022年指标值</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b="1">
                          <a:solidFill>
                            <a:srgbClr val="000000"/>
                          </a:solidFill>
                          <a:latin typeface="仿宋" panose="02010609060101010101" charset="-122"/>
                          <a:ea typeface="仿宋" panose="02010609060101010101" charset="-122"/>
                          <a:cs typeface="仿宋" panose="02010609060101010101" charset="-122"/>
                        </a:rPr>
                        <a:t>特殊情况说明</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b="1">
                          <a:solidFill>
                            <a:srgbClr val="000000"/>
                          </a:solidFill>
                          <a:latin typeface="仿宋" panose="02010609060101010101" charset="-122"/>
                          <a:ea typeface="仿宋" panose="02010609060101010101" charset="-122"/>
                          <a:cs typeface="仿宋" panose="02010609060101010101" charset="-122"/>
                        </a:rPr>
                        <a:t>填写说明</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rowSpan="2">
                  <a:txBody>
                    <a:bodyPr/>
                    <a:p>
                      <a:pPr>
                        <a:buNone/>
                      </a:pPr>
                      <a:r>
                        <a:rPr lang="en-US" sz="1200" b="1">
                          <a:solidFill>
                            <a:srgbClr val="000000"/>
                          </a:solidFill>
                          <a:latin typeface="仿宋" panose="02010609060101010101" charset="-122"/>
                          <a:ea typeface="仿宋" panose="02010609060101010101" charset="-122"/>
                          <a:cs typeface="仿宋" panose="02010609060101010101" charset="-122"/>
                        </a:rPr>
                        <a:t>物料清单识别情况</a:t>
                      </a:r>
                      <a:endParaRPr lang="en-US" sz="1200" b="1">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是否按GB/T 39259《绿色制造 制造企业绿色供应链管理 物料清单要求》进行了物料绿色属性的识别，能够提供识别结果。</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是否按GB/T 39259《绿色制造 制造企业绿色供应链管理 物料清单要求》确定了重点管控物料清单。</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rowSpan="9">
                  <a:txBody>
                    <a:bodyPr/>
                    <a:p>
                      <a:pPr>
                        <a:buNone/>
                      </a:pPr>
                      <a:r>
                        <a:rPr lang="en-US" sz="1200" b="1">
                          <a:solidFill>
                            <a:srgbClr val="000000"/>
                          </a:solidFill>
                          <a:latin typeface="仿宋" panose="02010609060101010101" charset="-122"/>
                          <a:ea typeface="仿宋" panose="02010609060101010101" charset="-122"/>
                          <a:cs typeface="仿宋" panose="02010609060101010101" charset="-122"/>
                        </a:rPr>
                        <a:t>绿色采购制度完善情况</a:t>
                      </a:r>
                      <a:endParaRPr lang="en-US" sz="1200" b="1">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是否制定了企业实施绿色采购的管理流程和管理文件。</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是否提出了企业实施绿色采购的管理目标和中长期规划。</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是否按GB/T 39258《绿色制造 制造企业绿色供应链管理 采购控制》制定了对物料实施绿色采购的控制要求。</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是否建立了物料绿色属性的检验制度。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是否按GB/T 39258《绿色制造 制造企业绿色供应链管理 采购控制》制定了包括绿色要求的合格供应商的准入条件。</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是否按GB/T 39258《绿色制造 制造企业绿色供应链管理 采购控制》进行了供应商风险评估，并依据评估结果对供应商实施分级管理。</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是否按GB/T 39258《绿色制造 制造企业绿色供应链管理 采购控制》建立了供应商审核监督的工作机制，制定了包含绿色指标的供应商现场审核表。</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是否按GB/T 39258《绿色制造 制造企业绿色供应链管理 采购控制》建立了供应商绿色绩效的评价制度和奖惩措施。</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是</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否</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是否按GB/T 39258《绿色制造 制造企业绿色供应链管理 采购控制》建立了供应商应急管理的程序。</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77645">
                <a:tc>
                  <a:txBody>
                    <a:bodyPr/>
                    <a:p>
                      <a:pPr>
                        <a:buNone/>
                      </a:pPr>
                      <a:r>
                        <a:rPr lang="en-US" sz="1200" b="1">
                          <a:solidFill>
                            <a:srgbClr val="000000"/>
                          </a:solidFill>
                          <a:latin typeface="仿宋" panose="02010609060101010101" charset="-122"/>
                          <a:ea typeface="仿宋" panose="02010609060101010101" charset="-122"/>
                          <a:cs typeface="仿宋" panose="02010609060101010101" charset="-122"/>
                        </a:rPr>
                        <a:t>绿色供应链信息平台</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信息平台满足GB/T 39256功能要求的80%以上。</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信息平台满足GB/T 39256功能要求的60%以上。</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信息平台满足GB/T 39256功能要求的40%以上。</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其他。</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信息平台满足GB/T 39256功能要求的80%以上。</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信息平台满足GB/T 39256功能要求的60%以上。</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信息平台满足GB/T 39256功能要求的40%以上。</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其他。</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信息平台满足GB/T 39256功能要求的80%以上。</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信息平台满足GB/T 39256功能要求的60%以上。</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信息平台满足GB/T 39256功能要求的40%以上。</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其他。</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Times New Roman" panose="02020603050405020304" charset="0"/>
                          <a:cs typeface="Times New Roman" panose="02020603050405020304" charset="0"/>
                        </a:rPr>
                        <a:t> </a:t>
                      </a:r>
                      <a:endParaRPr lang="en-US" altLang="en-US" sz="12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是否按GB/T 39256《绿色制造 制造企业绿色供应链管理 信息化管理平台规范》建立了绿色供应链管理的信息平台</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8581390" y="224790"/>
            <a:ext cx="3609975" cy="645160"/>
          </a:xfrm>
          <a:prstGeom prst="rect">
            <a:avLst/>
          </a:prstGeom>
          <a:noFill/>
        </p:spPr>
        <p:txBody>
          <a:bodyPr wrap="square" rtlCol="0">
            <a:spAutoFit/>
          </a:bodyPr>
          <a:p>
            <a:r>
              <a:rPr lang="zh-CN" altLang="en-US">
                <a:solidFill>
                  <a:srgbClr val="FF0000"/>
                </a:solidFill>
              </a:rPr>
              <a:t>鼓励名单单位与绿色供应链国家标准进行对标。</a:t>
            </a:r>
            <a:endParaRPr lang="zh-CN" altLang="en-US">
              <a:solidFill>
                <a:srgbClr val="FF0000"/>
              </a:solidFill>
            </a:endParaRPr>
          </a:p>
        </p:txBody>
      </p:sp>
      <p:sp>
        <p:nvSpPr>
          <p:cNvPr id="5" name="文本框 4"/>
          <p:cNvSpPr txBox="1"/>
          <p:nvPr/>
        </p:nvSpPr>
        <p:spPr>
          <a:xfrm>
            <a:off x="10920730" y="3573145"/>
            <a:ext cx="1363980" cy="1795145"/>
          </a:xfrm>
          <a:prstGeom prst="rect">
            <a:avLst/>
          </a:prstGeom>
          <a:noFill/>
        </p:spPr>
        <p:txBody>
          <a:bodyPr wrap="square" rtlCol="0" anchor="t">
            <a:noAutofit/>
          </a:bodyPr>
          <a:p>
            <a:r>
              <a:rPr lang="zh-CN" altLang="en-US">
                <a:solidFill>
                  <a:srgbClr val="FF0000"/>
                </a:solidFill>
                <a:sym typeface="+mn-ea"/>
              </a:rPr>
              <a:t>企业根据自身情况，对照标准</a:t>
            </a:r>
            <a:r>
              <a:rPr lang="zh-CN" altLang="en-US">
                <a:solidFill>
                  <a:srgbClr val="FF0000"/>
                </a:solidFill>
                <a:sym typeface="+mn-ea"/>
              </a:rPr>
              <a:t>要求自主</a:t>
            </a:r>
            <a:r>
              <a:rPr lang="zh-CN" altLang="en-US">
                <a:solidFill>
                  <a:srgbClr val="FF0000"/>
                </a:solidFill>
                <a:sym typeface="+mn-ea"/>
              </a:rPr>
              <a:t>评价。</a:t>
            </a:r>
            <a:endParaRPr lang="zh-CN" altLang="en-US">
              <a:solidFill>
                <a:srgbClr val="FF0000"/>
              </a:solidFill>
              <a:sym typeface="+mn-ea"/>
            </a:endParaRPr>
          </a:p>
        </p:txBody>
      </p:sp>
      <p:sp>
        <p:nvSpPr>
          <p:cNvPr id="8" name="右大括号 7"/>
          <p:cNvSpPr/>
          <p:nvPr>
            <p:custDataLst>
              <p:tags r:id="rId2"/>
            </p:custDataLst>
          </p:nvPr>
        </p:nvSpPr>
        <p:spPr>
          <a:xfrm>
            <a:off x="10704830" y="1772920"/>
            <a:ext cx="215265" cy="500570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07035" y="188278"/>
            <a:ext cx="10972800" cy="1143000"/>
          </a:xfrm>
        </p:spPr>
        <p:txBody>
          <a:bodyPr/>
          <a:p>
            <a:pPr algn="l"/>
            <a:r>
              <a:rPr lang="zh-CN" altLang="en-US" sz="2800" b="1" dirty="0">
                <a:solidFill>
                  <a:srgbClr val="01458E"/>
                </a:solidFill>
                <a:latin typeface="微软雅黑" panose="020B0503020204020204" charset="-122"/>
                <a:ea typeface="微软雅黑" panose="020B0503020204020204" charset="-122"/>
                <a:cs typeface="+mn-cs"/>
              </a:rPr>
              <a:t>五、绿色供应链管理示范</a:t>
            </a:r>
            <a:r>
              <a:rPr lang="zh-CN" altLang="en-US" sz="2800" b="1" dirty="0">
                <a:solidFill>
                  <a:srgbClr val="01458E"/>
                </a:solidFill>
                <a:latin typeface="微软雅黑" panose="020B0503020204020204" charset="-122"/>
                <a:ea typeface="微软雅黑" panose="020B0503020204020204" charset="-122"/>
                <a:cs typeface="+mn-cs"/>
              </a:rPr>
              <a:t>企业动态管理表</a:t>
            </a:r>
            <a:r>
              <a:rPr lang="zh-CN" altLang="en-US" sz="2800" b="1" dirty="0">
                <a:solidFill>
                  <a:srgbClr val="01458E"/>
                </a:solidFill>
                <a:latin typeface="微软雅黑" panose="020B0503020204020204" charset="-122"/>
                <a:ea typeface="微软雅黑" panose="020B0503020204020204" charset="-122"/>
                <a:cs typeface="+mn-cs"/>
              </a:rPr>
              <a:t>的填报</a:t>
            </a:r>
            <a:endParaRPr lang="zh-CN" altLang="en-US" sz="2800" b="1" dirty="0">
              <a:solidFill>
                <a:srgbClr val="01458E"/>
              </a:solidFill>
              <a:latin typeface="微软雅黑" panose="020B0503020204020204" charset="-122"/>
              <a:ea typeface="微软雅黑" panose="020B0503020204020204" charset="-122"/>
              <a:cs typeface="+mn-cs"/>
            </a:endParaRPr>
          </a:p>
        </p:txBody>
      </p:sp>
      <p:graphicFrame>
        <p:nvGraphicFramePr>
          <p:cNvPr id="3" name="表格 2"/>
          <p:cNvGraphicFramePr/>
          <p:nvPr>
            <p:custDataLst>
              <p:tags r:id="rId1"/>
            </p:custDataLst>
          </p:nvPr>
        </p:nvGraphicFramePr>
        <p:xfrm>
          <a:off x="119380" y="1196848"/>
          <a:ext cx="8640445" cy="5547360"/>
        </p:xfrm>
        <a:graphic>
          <a:graphicData uri="http://schemas.openxmlformats.org/drawingml/2006/table">
            <a:tbl>
              <a:tblPr/>
              <a:tblGrid>
                <a:gridCol w="1608455"/>
                <a:gridCol w="1501140"/>
                <a:gridCol w="1377950"/>
                <a:gridCol w="1298575"/>
                <a:gridCol w="528320"/>
                <a:gridCol w="2326005"/>
              </a:tblGrid>
              <a:tr h="213360">
                <a:tc>
                  <a:txBody>
                    <a:bodyPr/>
                    <a:p>
                      <a:pPr>
                        <a:buNone/>
                      </a:pPr>
                      <a:r>
                        <a:rPr lang="en-US" sz="1400" b="1">
                          <a:solidFill>
                            <a:srgbClr val="000000"/>
                          </a:solidFill>
                          <a:latin typeface="仿宋" panose="02010609060101010101" charset="-122"/>
                          <a:ea typeface="仿宋" panose="02010609060101010101" charset="-122"/>
                          <a:cs typeface="Times New Roman" panose="02020603050405020304" charset="0"/>
                        </a:rPr>
                        <a:t>供应商数量</a:t>
                      </a:r>
                      <a:endParaRPr lang="en-US" altLang="en-US" sz="1400" b="1">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400">
                          <a:solidFill>
                            <a:srgbClr val="000000"/>
                          </a:solidFill>
                          <a:latin typeface="Times New Roman" panose="02020603050405020304" charset="0"/>
                          <a:cs typeface="Times New Roman" panose="02020603050405020304" charset="0"/>
                        </a:rPr>
                        <a:t> </a:t>
                      </a:r>
                      <a:endParaRPr lang="en-US" altLang="en-US" sz="1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400">
                          <a:solidFill>
                            <a:srgbClr val="000000"/>
                          </a:solidFill>
                          <a:latin typeface="Times New Roman" panose="02020603050405020304" charset="0"/>
                          <a:cs typeface="Times New Roman" panose="02020603050405020304" charset="0"/>
                        </a:rPr>
                        <a:t> </a:t>
                      </a:r>
                      <a:endParaRPr lang="en-US" altLang="en-US" sz="1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400">
                          <a:solidFill>
                            <a:srgbClr val="000000"/>
                          </a:solidFill>
                          <a:latin typeface="Times New Roman" panose="02020603050405020304" charset="0"/>
                          <a:cs typeface="Times New Roman" panose="02020603050405020304" charset="0"/>
                        </a:rPr>
                        <a:t> </a:t>
                      </a:r>
                      <a:endParaRPr lang="en-US" altLang="en-US" sz="1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400">
                          <a:solidFill>
                            <a:srgbClr val="000000"/>
                          </a:solidFill>
                          <a:latin typeface="Times New Roman" panose="02020603050405020304" charset="0"/>
                          <a:cs typeface="Times New Roman" panose="02020603050405020304" charset="0"/>
                        </a:rPr>
                        <a:t> </a:t>
                      </a:r>
                      <a:endParaRPr lang="en-US" altLang="en-US" sz="1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400">
                          <a:solidFill>
                            <a:srgbClr val="000000"/>
                          </a:solidFill>
                          <a:latin typeface="仿宋" panose="02010609060101010101" charset="-122"/>
                          <a:ea typeface="仿宋" panose="02010609060101010101" charset="-122"/>
                          <a:cs typeface="仿宋" panose="02010609060101010101" charset="-122"/>
                        </a:rPr>
                        <a:t>当年度企业总的供应商数量</a:t>
                      </a:r>
                      <a:endParaRPr lang="en-US" altLang="en-US" sz="14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p>
                      <a:pPr>
                        <a:buNone/>
                      </a:pPr>
                      <a:r>
                        <a:rPr lang="en-US" sz="1400" b="1">
                          <a:solidFill>
                            <a:srgbClr val="000000"/>
                          </a:solidFill>
                          <a:latin typeface="仿宋" panose="02010609060101010101" charset="-122"/>
                          <a:ea typeface="仿宋" panose="02010609060101010101" charset="-122"/>
                          <a:cs typeface="仿宋" panose="02010609060101010101" charset="-122"/>
                        </a:rPr>
                        <a:t>供应商碳排放数据的收集</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仿宋" panose="02010609060101010101" charset="-122"/>
                          <a:ea typeface="仿宋" panose="02010609060101010101" charset="-122"/>
                          <a:cs typeface="仿宋" panose="02010609060101010101" charset="-122"/>
                        </a:rPr>
                        <a:t>已收集70%以上供应商碳排放数据</a:t>
                      </a: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仿宋" panose="02010609060101010101" charset="-122"/>
                          <a:ea typeface="仿宋" panose="02010609060101010101" charset="-122"/>
                          <a:cs typeface="仿宋" panose="02010609060101010101" charset="-122"/>
                        </a:rPr>
                        <a:t>已收集40%以上供应商碳排放数据</a:t>
                      </a: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仿宋" panose="02010609060101010101" charset="-122"/>
                          <a:ea typeface="仿宋" panose="02010609060101010101" charset="-122"/>
                          <a:cs typeface="仿宋" panose="02010609060101010101" charset="-122"/>
                        </a:rPr>
                        <a:t>已收集10%以上供应商碳排放数据</a:t>
                      </a: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仿宋" panose="02010609060101010101" charset="-122"/>
                          <a:ea typeface="仿宋" panose="02010609060101010101" charset="-122"/>
                          <a:cs typeface="仿宋" panose="02010609060101010101" charset="-122"/>
                        </a:rPr>
                        <a:t>其他</a:t>
                      </a:r>
                      <a:endParaRPr lang="en-US" altLang="en-US" sz="14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仿宋" panose="02010609060101010101" charset="-122"/>
                          <a:ea typeface="仿宋" panose="02010609060101010101" charset="-122"/>
                          <a:cs typeface="仿宋" panose="02010609060101010101" charset="-122"/>
                        </a:rPr>
                        <a:t>已收集70%以上供应商碳排放数据</a:t>
                      </a: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仿宋" panose="02010609060101010101" charset="-122"/>
                          <a:ea typeface="仿宋" panose="02010609060101010101" charset="-122"/>
                          <a:cs typeface="仿宋" panose="02010609060101010101" charset="-122"/>
                        </a:rPr>
                        <a:t>已收集40%以上供应商碳排放数据</a:t>
                      </a: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仿宋" panose="02010609060101010101" charset="-122"/>
                          <a:ea typeface="仿宋" panose="02010609060101010101" charset="-122"/>
                          <a:cs typeface="仿宋" panose="02010609060101010101" charset="-122"/>
                        </a:rPr>
                        <a:t>已收集10%以上供应商碳排放数据</a:t>
                      </a: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仿宋" panose="02010609060101010101" charset="-122"/>
                          <a:ea typeface="仿宋" panose="02010609060101010101" charset="-122"/>
                          <a:cs typeface="仿宋" panose="02010609060101010101" charset="-122"/>
                        </a:rPr>
                        <a:t>其他</a:t>
                      </a:r>
                      <a:endParaRPr lang="en-US" altLang="en-US" sz="14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仿宋" panose="02010609060101010101" charset="-122"/>
                          <a:ea typeface="仿宋" panose="02010609060101010101" charset="-122"/>
                          <a:cs typeface="仿宋" panose="02010609060101010101" charset="-122"/>
                        </a:rPr>
                        <a:t>已收集70%以上供应商碳排放数据</a:t>
                      </a: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仿宋" panose="02010609060101010101" charset="-122"/>
                          <a:ea typeface="仿宋" panose="02010609060101010101" charset="-122"/>
                          <a:cs typeface="仿宋" panose="02010609060101010101" charset="-122"/>
                        </a:rPr>
                        <a:t>已收集40%以上供应商碳排放数据</a:t>
                      </a: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仿宋" panose="02010609060101010101" charset="-122"/>
                          <a:ea typeface="仿宋" panose="02010609060101010101" charset="-122"/>
                          <a:cs typeface="仿宋" panose="02010609060101010101" charset="-122"/>
                        </a:rPr>
                        <a:t>已收集10%以上供应商碳排放数据</a:t>
                      </a: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仿宋" panose="02010609060101010101" charset="-122"/>
                          <a:ea typeface="仿宋" panose="02010609060101010101" charset="-122"/>
                          <a:cs typeface="仿宋" panose="02010609060101010101" charset="-122"/>
                        </a:rPr>
                        <a:t>其他</a:t>
                      </a:r>
                      <a:endParaRPr lang="en-US" altLang="en-US" sz="14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400">
                          <a:solidFill>
                            <a:srgbClr val="000000"/>
                          </a:solidFill>
                          <a:latin typeface="Times New Roman" panose="02020603050405020304" charset="0"/>
                          <a:cs typeface="Times New Roman" panose="02020603050405020304" charset="0"/>
                        </a:rPr>
                        <a:t> </a:t>
                      </a:r>
                      <a:endParaRPr lang="en-US" altLang="en-US" sz="1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400">
                          <a:solidFill>
                            <a:srgbClr val="000000"/>
                          </a:solidFill>
                          <a:latin typeface="仿宋" panose="02010609060101010101" charset="-122"/>
                          <a:ea typeface="仿宋" panose="02010609060101010101" charset="-122"/>
                          <a:cs typeface="仿宋" panose="02010609060101010101" charset="-122"/>
                        </a:rPr>
                        <a:t>掌握供应商碳排放数据的比例</a:t>
                      </a:r>
                      <a:endParaRPr lang="en-US" altLang="en-US" sz="14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p>
                      <a:pPr>
                        <a:buNone/>
                      </a:pPr>
                      <a:r>
                        <a:rPr lang="en-US" sz="1400" b="1">
                          <a:solidFill>
                            <a:srgbClr val="000000"/>
                          </a:solidFill>
                          <a:latin typeface="仿宋" panose="02010609060101010101" charset="-122"/>
                          <a:ea typeface="仿宋" panose="02010609060101010101" charset="-122"/>
                          <a:cs typeface="仿宋" panose="02010609060101010101" charset="-122"/>
                        </a:rPr>
                        <a:t>物料碳足迹数据的收集</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仿宋" panose="02010609060101010101" charset="-122"/>
                          <a:ea typeface="仿宋" panose="02010609060101010101" charset="-122"/>
                          <a:cs typeface="仿宋" panose="02010609060101010101" charset="-122"/>
                        </a:rPr>
                        <a:t>已收集70%以上物料碳足迹数据</a:t>
                      </a: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仿宋" panose="02010609060101010101" charset="-122"/>
                          <a:ea typeface="仿宋" panose="02010609060101010101" charset="-122"/>
                          <a:cs typeface="仿宋" panose="02010609060101010101" charset="-122"/>
                        </a:rPr>
                        <a:t>已收集40%以上物料碳足迹数据</a:t>
                      </a: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仿宋" panose="02010609060101010101" charset="-122"/>
                          <a:ea typeface="仿宋" panose="02010609060101010101" charset="-122"/>
                          <a:cs typeface="仿宋" panose="02010609060101010101" charset="-122"/>
                        </a:rPr>
                        <a:t>已收集10%以上物料碳足迹数据</a:t>
                      </a: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仿宋" panose="02010609060101010101" charset="-122"/>
                          <a:ea typeface="仿宋" panose="02010609060101010101" charset="-122"/>
                          <a:cs typeface="仿宋" panose="02010609060101010101" charset="-122"/>
                        </a:rPr>
                        <a:t>其他</a:t>
                      </a:r>
                      <a:endParaRPr lang="en-US" altLang="en-US" sz="14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仿宋" panose="02010609060101010101" charset="-122"/>
                          <a:ea typeface="仿宋" panose="02010609060101010101" charset="-122"/>
                          <a:cs typeface="仿宋" panose="02010609060101010101" charset="-122"/>
                        </a:rPr>
                        <a:t>已收集70%以上物料碳足迹数据</a:t>
                      </a: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仿宋" panose="02010609060101010101" charset="-122"/>
                          <a:ea typeface="仿宋" panose="02010609060101010101" charset="-122"/>
                          <a:cs typeface="仿宋" panose="02010609060101010101" charset="-122"/>
                        </a:rPr>
                        <a:t>已收集40%以上物料碳足迹数据</a:t>
                      </a: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仿宋" panose="02010609060101010101" charset="-122"/>
                          <a:ea typeface="仿宋" panose="02010609060101010101" charset="-122"/>
                          <a:cs typeface="仿宋" panose="02010609060101010101" charset="-122"/>
                        </a:rPr>
                        <a:t>已收集10%以上物料碳足迹数据</a:t>
                      </a: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仿宋" panose="02010609060101010101" charset="-122"/>
                          <a:ea typeface="仿宋" panose="02010609060101010101" charset="-122"/>
                          <a:cs typeface="仿宋" panose="02010609060101010101" charset="-122"/>
                        </a:rPr>
                        <a:t>其他</a:t>
                      </a:r>
                      <a:endParaRPr lang="en-US" altLang="en-US" sz="14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仿宋" panose="02010609060101010101" charset="-122"/>
                          <a:ea typeface="仿宋" panose="02010609060101010101" charset="-122"/>
                          <a:cs typeface="仿宋" panose="02010609060101010101" charset="-122"/>
                        </a:rPr>
                        <a:t>已收集70%以上物料碳足迹数据</a:t>
                      </a: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仿宋" panose="02010609060101010101" charset="-122"/>
                          <a:ea typeface="仿宋" panose="02010609060101010101" charset="-122"/>
                          <a:cs typeface="仿宋" panose="02010609060101010101" charset="-122"/>
                        </a:rPr>
                        <a:t>已收集40%以上物料碳足迹数据</a:t>
                      </a: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仿宋" panose="02010609060101010101" charset="-122"/>
                          <a:ea typeface="仿宋" panose="02010609060101010101" charset="-122"/>
                          <a:cs typeface="仿宋" panose="02010609060101010101" charset="-122"/>
                        </a:rPr>
                        <a:t>已收集10%以上物料碳足迹数据</a:t>
                      </a:r>
                      <a:r>
                        <a:rPr lang="en-US" sz="1400">
                          <a:solidFill>
                            <a:srgbClr val="000000"/>
                          </a:solidFill>
                          <a:latin typeface="Wingdings 2" panose="05020102010507070707" charset="0"/>
                          <a:cs typeface="Wingdings 2" panose="05020102010507070707" charset="0"/>
                        </a:rPr>
                        <a:t>£</a:t>
                      </a:r>
                      <a:r>
                        <a:rPr lang="en-US" sz="1400">
                          <a:solidFill>
                            <a:srgbClr val="000000"/>
                          </a:solidFill>
                          <a:latin typeface="仿宋" panose="02010609060101010101" charset="-122"/>
                          <a:ea typeface="仿宋" panose="02010609060101010101" charset="-122"/>
                          <a:cs typeface="仿宋" panose="02010609060101010101" charset="-122"/>
                        </a:rPr>
                        <a:t>其他</a:t>
                      </a:r>
                      <a:endParaRPr lang="en-US" altLang="en-US" sz="14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400">
                          <a:solidFill>
                            <a:srgbClr val="000000"/>
                          </a:solidFill>
                          <a:latin typeface="Times New Roman" panose="02020603050405020304" charset="0"/>
                          <a:cs typeface="Times New Roman" panose="02020603050405020304" charset="0"/>
                        </a:rPr>
                        <a:t> </a:t>
                      </a:r>
                      <a:endParaRPr lang="en-US" altLang="en-US" sz="1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400">
                          <a:solidFill>
                            <a:srgbClr val="000000"/>
                          </a:solidFill>
                          <a:latin typeface="仿宋" panose="02010609060101010101" charset="-122"/>
                          <a:ea typeface="仿宋" panose="02010609060101010101" charset="-122"/>
                          <a:cs typeface="仿宋" panose="02010609060101010101" charset="-122"/>
                        </a:rPr>
                        <a:t>各类物料中，已从供应商处获得碳足迹数据的比例</a:t>
                      </a:r>
                      <a:endParaRPr lang="en-US" altLang="en-US" sz="14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p>
                      <a:pPr>
                        <a:buNone/>
                      </a:pPr>
                      <a:r>
                        <a:rPr lang="en-US" sz="1400" b="1">
                          <a:solidFill>
                            <a:srgbClr val="000000"/>
                          </a:solidFill>
                          <a:latin typeface="仿宋" panose="02010609060101010101" charset="-122"/>
                          <a:ea typeface="仿宋" panose="02010609060101010101" charset="-122"/>
                          <a:cs typeface="仿宋" panose="02010609060101010101" charset="-122"/>
                        </a:rPr>
                        <a:t>供应商开展绿色审核的比例</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400">
                          <a:solidFill>
                            <a:srgbClr val="000000"/>
                          </a:solidFill>
                          <a:latin typeface="仿宋" panose="02010609060101010101" charset="-122"/>
                          <a:ea typeface="仿宋" panose="02010609060101010101" charset="-122"/>
                          <a:cs typeface="仿宋" panose="02010609060101010101" charset="-122"/>
                        </a:rPr>
                        <a:t>%</a:t>
                      </a:r>
                      <a:endParaRPr lang="en-US" altLang="en-US" sz="1400" u="sng">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400">
                          <a:solidFill>
                            <a:srgbClr val="000000"/>
                          </a:solidFill>
                          <a:latin typeface="仿宋" panose="02010609060101010101" charset="-122"/>
                          <a:ea typeface="仿宋" panose="02010609060101010101" charset="-122"/>
                          <a:cs typeface="仿宋" panose="02010609060101010101" charset="-122"/>
                        </a:rPr>
                        <a:t>%</a:t>
                      </a:r>
                      <a:endParaRPr lang="en-US" altLang="en-US" sz="1400" u="sng">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400">
                          <a:solidFill>
                            <a:srgbClr val="000000"/>
                          </a:solidFill>
                          <a:latin typeface="仿宋" panose="02010609060101010101" charset="-122"/>
                          <a:ea typeface="仿宋" panose="02010609060101010101" charset="-122"/>
                          <a:cs typeface="仿宋" panose="02010609060101010101" charset="-122"/>
                        </a:rPr>
                        <a:t>%</a:t>
                      </a:r>
                      <a:endParaRPr lang="en-US" altLang="en-US" sz="1400" u="sng">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400">
                          <a:solidFill>
                            <a:srgbClr val="000000"/>
                          </a:solidFill>
                          <a:latin typeface="Times New Roman" panose="02020603050405020304" charset="0"/>
                          <a:cs typeface="Times New Roman" panose="02020603050405020304" charset="0"/>
                        </a:rPr>
                        <a:t> </a:t>
                      </a:r>
                      <a:endParaRPr lang="en-US" altLang="en-US" sz="1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400">
                          <a:solidFill>
                            <a:srgbClr val="000000"/>
                          </a:solidFill>
                          <a:latin typeface="仿宋" panose="02010609060101010101" charset="-122"/>
                          <a:ea typeface="仿宋" panose="02010609060101010101" charset="-122"/>
                          <a:cs typeface="仿宋" panose="02010609060101010101" charset="-122"/>
                        </a:rPr>
                        <a:t>指对供应商开展资源消耗情况、能源消耗情况、污染物排放情况等进行审核的供应商占比</a:t>
                      </a:r>
                      <a:endParaRPr lang="en-US" altLang="en-US" sz="14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p>
                      <a:pPr>
                        <a:buNone/>
                      </a:pPr>
                      <a:r>
                        <a:rPr lang="en-US" sz="1400" b="1">
                          <a:solidFill>
                            <a:srgbClr val="000000"/>
                          </a:solidFill>
                          <a:latin typeface="仿宋" panose="02010609060101010101" charset="-122"/>
                          <a:ea typeface="仿宋" panose="02010609060101010101" charset="-122"/>
                          <a:cs typeface="仿宋" panose="02010609060101010101" charset="-122"/>
                        </a:rPr>
                        <a:t>供应商中，国家级绿色工厂数量</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400">
                          <a:solidFill>
                            <a:srgbClr val="000000"/>
                          </a:solidFill>
                          <a:latin typeface="Times New Roman" panose="02020603050405020304" charset="0"/>
                          <a:cs typeface="Times New Roman" panose="02020603050405020304" charset="0"/>
                        </a:rPr>
                        <a:t> </a:t>
                      </a:r>
                      <a:endParaRPr lang="en-US" altLang="en-US" sz="1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400">
                          <a:solidFill>
                            <a:srgbClr val="000000"/>
                          </a:solidFill>
                          <a:latin typeface="Times New Roman" panose="02020603050405020304" charset="0"/>
                          <a:cs typeface="Times New Roman" panose="02020603050405020304" charset="0"/>
                        </a:rPr>
                        <a:t> </a:t>
                      </a:r>
                      <a:endParaRPr lang="en-US" altLang="en-US" sz="1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400">
                          <a:solidFill>
                            <a:srgbClr val="000000"/>
                          </a:solidFill>
                          <a:latin typeface="Times New Roman" panose="02020603050405020304" charset="0"/>
                          <a:cs typeface="Times New Roman" panose="02020603050405020304" charset="0"/>
                        </a:rPr>
                        <a:t> </a:t>
                      </a:r>
                      <a:endParaRPr lang="en-US" altLang="en-US" sz="1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400">
                          <a:solidFill>
                            <a:srgbClr val="000000"/>
                          </a:solidFill>
                          <a:latin typeface="Times New Roman" panose="02020603050405020304" charset="0"/>
                          <a:cs typeface="Times New Roman" panose="02020603050405020304" charset="0"/>
                        </a:rPr>
                        <a:t> </a:t>
                      </a:r>
                      <a:endParaRPr lang="en-US" altLang="en-US" sz="1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400">
                          <a:solidFill>
                            <a:srgbClr val="000000"/>
                          </a:solidFill>
                          <a:latin typeface="Times New Roman" panose="02020603050405020304" charset="0"/>
                          <a:cs typeface="Times New Roman" panose="02020603050405020304" charset="0"/>
                        </a:rPr>
                        <a:t> </a:t>
                      </a:r>
                      <a:endParaRPr lang="en-US" altLang="en-US" sz="1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p>
                      <a:pPr>
                        <a:buNone/>
                      </a:pPr>
                      <a:r>
                        <a:rPr lang="en-US" sz="1400" b="1">
                          <a:solidFill>
                            <a:srgbClr val="000000"/>
                          </a:solidFill>
                          <a:latin typeface="仿宋" panose="02010609060101010101" charset="-122"/>
                          <a:ea typeface="仿宋" panose="02010609060101010101" charset="-122"/>
                          <a:cs typeface="仿宋" panose="02010609060101010101" charset="-122"/>
                        </a:rPr>
                        <a:t>从国家级绿色工厂单位采购的金额占总采购金额比例</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400">
                          <a:solidFill>
                            <a:srgbClr val="000000"/>
                          </a:solidFill>
                          <a:latin typeface="仿宋" panose="02010609060101010101" charset="-122"/>
                          <a:ea typeface="仿宋" panose="02010609060101010101" charset="-122"/>
                          <a:cs typeface="仿宋" panose="02010609060101010101" charset="-122"/>
                        </a:rPr>
                        <a:t>%</a:t>
                      </a:r>
                      <a:endParaRPr lang="en-US" altLang="en-US" sz="1400" u="sng">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400">
                          <a:solidFill>
                            <a:srgbClr val="000000"/>
                          </a:solidFill>
                          <a:latin typeface="仿宋" panose="02010609060101010101" charset="-122"/>
                          <a:ea typeface="仿宋" panose="02010609060101010101" charset="-122"/>
                          <a:cs typeface="仿宋" panose="02010609060101010101" charset="-122"/>
                        </a:rPr>
                        <a:t>%</a:t>
                      </a:r>
                      <a:endParaRPr lang="en-US" altLang="en-US" sz="1400" u="sng">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400">
                          <a:solidFill>
                            <a:srgbClr val="000000"/>
                          </a:solidFill>
                          <a:latin typeface="仿宋" panose="02010609060101010101" charset="-122"/>
                          <a:ea typeface="仿宋" panose="02010609060101010101" charset="-122"/>
                          <a:cs typeface="仿宋" panose="02010609060101010101" charset="-122"/>
                        </a:rPr>
                        <a:t>%</a:t>
                      </a:r>
                      <a:endParaRPr lang="en-US" altLang="en-US" sz="1400" u="sng">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400" b="1">
                          <a:solidFill>
                            <a:srgbClr val="000000"/>
                          </a:solidFill>
                          <a:latin typeface="Times New Roman" panose="02020603050405020304" charset="0"/>
                          <a:cs typeface="Times New Roman" panose="02020603050405020304" charset="0"/>
                        </a:rPr>
                        <a:t> </a:t>
                      </a:r>
                      <a:endParaRPr lang="en-US" altLang="en-US" sz="14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endParaRPr lang="en-US" altLang="en-US" sz="14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8904605" y="332740"/>
            <a:ext cx="3094990" cy="829945"/>
          </a:xfrm>
          <a:prstGeom prst="rect">
            <a:avLst/>
          </a:prstGeom>
          <a:noFill/>
        </p:spPr>
        <p:txBody>
          <a:bodyPr wrap="square" rtlCol="0" anchor="t">
            <a:spAutoFit/>
          </a:bodyPr>
          <a:p>
            <a:pPr>
              <a:lnSpc>
                <a:spcPct val="150000"/>
              </a:lnSpc>
            </a:pPr>
            <a:r>
              <a:rPr lang="zh-CN" altLang="en-US" sz="1600">
                <a:solidFill>
                  <a:srgbClr val="FF0000"/>
                </a:solidFill>
                <a:sym typeface="+mn-ea"/>
              </a:rPr>
              <a:t>通过量化指标引导企业加强对供应商的绿色</a:t>
            </a:r>
            <a:r>
              <a:rPr lang="zh-CN" altLang="en-US" sz="1600">
                <a:solidFill>
                  <a:srgbClr val="FF0000"/>
                </a:solidFill>
                <a:sym typeface="+mn-ea"/>
              </a:rPr>
              <a:t>管理。</a:t>
            </a:r>
            <a:endParaRPr lang="zh-CN" altLang="en-US" sz="1600">
              <a:solidFill>
                <a:srgbClr val="FF0000"/>
              </a:solidFill>
              <a:sym typeface="+mn-ea"/>
            </a:endParaRPr>
          </a:p>
        </p:txBody>
      </p:sp>
      <p:sp>
        <p:nvSpPr>
          <p:cNvPr id="8" name="右大括号 7"/>
          <p:cNvSpPr/>
          <p:nvPr>
            <p:custDataLst>
              <p:tags r:id="rId2"/>
            </p:custDataLst>
          </p:nvPr>
        </p:nvSpPr>
        <p:spPr>
          <a:xfrm>
            <a:off x="8904605" y="2204720"/>
            <a:ext cx="288290" cy="19494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5" name="文本框 4"/>
          <p:cNvSpPr txBox="1"/>
          <p:nvPr>
            <p:custDataLst>
              <p:tags r:id="rId3"/>
            </p:custDataLst>
          </p:nvPr>
        </p:nvSpPr>
        <p:spPr>
          <a:xfrm>
            <a:off x="9408160" y="2780665"/>
            <a:ext cx="2563495" cy="892810"/>
          </a:xfrm>
          <a:prstGeom prst="rect">
            <a:avLst/>
          </a:prstGeom>
          <a:noFill/>
        </p:spPr>
        <p:txBody>
          <a:bodyPr wrap="square" rtlCol="0" anchor="t">
            <a:noAutofit/>
          </a:bodyPr>
          <a:p>
            <a:r>
              <a:rPr lang="zh-CN" altLang="en-US">
                <a:solidFill>
                  <a:srgbClr val="FF0000"/>
                </a:solidFill>
                <a:sym typeface="+mn-ea"/>
              </a:rPr>
              <a:t>鼓励性指标，未开展相关工作的单位不会受到</a:t>
            </a:r>
            <a:r>
              <a:rPr lang="zh-CN" altLang="en-US">
                <a:solidFill>
                  <a:srgbClr val="FF0000"/>
                </a:solidFill>
                <a:sym typeface="+mn-ea"/>
              </a:rPr>
              <a:t>影响。</a:t>
            </a:r>
            <a:endParaRPr lang="zh-CN" altLang="en-US">
              <a:solidFill>
                <a:srgbClr val="FF0000"/>
              </a:solidFill>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2800" b="1" dirty="0">
                <a:solidFill>
                  <a:srgbClr val="01458E"/>
                </a:solidFill>
                <a:latin typeface="微软雅黑" panose="020B0503020204020204" charset="-122"/>
                <a:ea typeface="微软雅黑" panose="020B0503020204020204" charset="-122"/>
                <a:cs typeface="+mn-cs"/>
              </a:rPr>
              <a:t>五、绿色供应链管理示范</a:t>
            </a:r>
            <a:r>
              <a:rPr lang="zh-CN" altLang="en-US" sz="2800" b="1" dirty="0">
                <a:solidFill>
                  <a:srgbClr val="01458E"/>
                </a:solidFill>
                <a:latin typeface="微软雅黑" panose="020B0503020204020204" charset="-122"/>
                <a:ea typeface="微软雅黑" panose="020B0503020204020204" charset="-122"/>
                <a:cs typeface="+mn-cs"/>
              </a:rPr>
              <a:t>企业动态管理表</a:t>
            </a:r>
            <a:r>
              <a:rPr lang="zh-CN" altLang="en-US" sz="2800" b="1" dirty="0">
                <a:solidFill>
                  <a:srgbClr val="01458E"/>
                </a:solidFill>
                <a:latin typeface="微软雅黑" panose="020B0503020204020204" charset="-122"/>
                <a:ea typeface="微软雅黑" panose="020B0503020204020204" charset="-122"/>
                <a:cs typeface="+mn-cs"/>
              </a:rPr>
              <a:t>的填报</a:t>
            </a:r>
            <a:endParaRPr lang="zh-CN" altLang="en-US" sz="2800" b="1" dirty="0">
              <a:solidFill>
                <a:srgbClr val="01458E"/>
              </a:solidFill>
              <a:latin typeface="微软雅黑" panose="020B0503020204020204" charset="-122"/>
              <a:ea typeface="微软雅黑" panose="020B0503020204020204" charset="-122"/>
              <a:cs typeface="+mn-cs"/>
            </a:endParaRPr>
          </a:p>
        </p:txBody>
      </p:sp>
      <p:graphicFrame>
        <p:nvGraphicFramePr>
          <p:cNvPr id="3" name="表格 2"/>
          <p:cNvGraphicFramePr/>
          <p:nvPr>
            <p:custDataLst>
              <p:tags r:id="rId1"/>
            </p:custDataLst>
          </p:nvPr>
        </p:nvGraphicFramePr>
        <p:xfrm>
          <a:off x="407035" y="2132965"/>
          <a:ext cx="7980680" cy="1982470"/>
        </p:xfrm>
        <a:graphic>
          <a:graphicData uri="http://schemas.openxmlformats.org/drawingml/2006/table">
            <a:tbl>
              <a:tblPr/>
              <a:tblGrid>
                <a:gridCol w="1085850"/>
                <a:gridCol w="5103495"/>
                <a:gridCol w="1791335"/>
              </a:tblGrid>
              <a:tr h="610870">
                <a:tc rowSpan="2">
                  <a:txBody>
                    <a:bodyPr/>
                    <a:p>
                      <a:pPr>
                        <a:lnSpc>
                          <a:spcPct val="150000"/>
                        </a:lnSpc>
                        <a:buNone/>
                      </a:pPr>
                      <a:r>
                        <a:rPr lang="en-US" sz="1200" b="1">
                          <a:solidFill>
                            <a:srgbClr val="000000"/>
                          </a:solidFill>
                          <a:latin typeface="Times New Roman" panose="02020603050405020304" charset="0"/>
                          <a:cs typeface="Times New Roman" panose="02020603050405020304" charset="0"/>
                        </a:rPr>
                        <a:t>四、</a:t>
                      </a:r>
                      <a:r>
                        <a:rPr lang="en-US" sz="1200" b="1">
                          <a:solidFill>
                            <a:srgbClr val="000000"/>
                          </a:solidFill>
                          <a:latin typeface="仿宋" panose="02010609060101010101" charset="-122"/>
                          <a:ea typeface="仿宋" panose="02010609060101010101" charset="-122"/>
                          <a:cs typeface="仿宋" panose="02010609060101010101" charset="-122"/>
                        </a:rPr>
                        <a:t>亮点工作</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ct val="150000"/>
                        </a:lnSpc>
                        <a:buNone/>
                      </a:pPr>
                      <a:r>
                        <a:rPr lang="en-US" sz="1200">
                          <a:latin typeface="仿宋" panose="02010609060101010101" charset="-122"/>
                          <a:ea typeface="仿宋" panose="02010609060101010101" charset="-122"/>
                          <a:cs typeface="仿宋" panose="02010609060101010101" charset="-122"/>
                        </a:rPr>
                        <a:t>是否有兴趣作为先进典型加入工业和信息化部组织的绿色供应链管理企业专项宣传推介活动：</a:t>
                      </a:r>
                      <a:r>
                        <a:rPr lang="en-US" sz="1200">
                          <a:latin typeface="Wingdings 2" panose="05020102010507070707" charset="0"/>
                          <a:cs typeface="Wingdings 2" panose="05020102010507070707" charset="0"/>
                        </a:rPr>
                        <a:t>£</a:t>
                      </a:r>
                      <a:r>
                        <a:rPr lang="en-US" sz="1200">
                          <a:latin typeface="仿宋" panose="02010609060101010101" charset="-122"/>
                          <a:ea typeface="仿宋" panose="02010609060101010101" charset="-122"/>
                          <a:cs typeface="仿宋" panose="02010609060101010101" charset="-122"/>
                        </a:rPr>
                        <a:t>是 </a:t>
                      </a:r>
                      <a:r>
                        <a:rPr lang="en-US" sz="1200">
                          <a:latin typeface="Wingdings 2" panose="05020102010507070707" charset="0"/>
                          <a:cs typeface="Wingdings 2" panose="05020102010507070707" charset="0"/>
                        </a:rPr>
                        <a:t>£</a:t>
                      </a:r>
                      <a:r>
                        <a:rPr lang="en-US" sz="1200">
                          <a:latin typeface="仿宋" panose="02010609060101010101" charset="-122"/>
                          <a:ea typeface="仿宋" panose="02010609060101010101" charset="-122"/>
                          <a:cs typeface="仿宋" panose="02010609060101010101" charset="-122"/>
                        </a:rPr>
                        <a:t>否</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ct val="150000"/>
                        </a:lnSpc>
                        <a:buNone/>
                      </a:pPr>
                      <a:r>
                        <a:rPr lang="en-US" sz="1200">
                          <a:latin typeface="Times New Roman" panose="02020603050405020304" charset="0"/>
                          <a:cs typeface="Times New Roman" panose="02020603050405020304" charset="0"/>
                        </a:rPr>
                        <a:t> </a:t>
                      </a:r>
                      <a:endParaRPr lang="en-US" altLang="en-US" sz="120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716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a:lnSpc>
                          <a:spcPct val="150000"/>
                        </a:lnSpc>
                        <a:buNone/>
                      </a:pPr>
                      <a:r>
                        <a:rPr lang="en-US" sz="1200">
                          <a:latin typeface="仿宋" panose="02010609060101010101" charset="-122"/>
                          <a:ea typeface="仿宋" panose="02010609060101010101" charset="-122"/>
                          <a:cs typeface="仿宋" panose="02010609060101010101" charset="-122"/>
                        </a:rPr>
                        <a:t>上一行选是的单位填写获批绿色供应链管理企业以来的亮点工作，我部将择优</a:t>
                      </a:r>
                      <a:r>
                        <a:rPr lang="en-US" sz="1200">
                          <a:latin typeface="仿宋" panose="02010609060101010101" charset="-122"/>
                          <a:ea typeface="仿宋" panose="02010609060101010101" charset="-122"/>
                          <a:cs typeface="Times New Roman" panose="02020603050405020304" charset="0"/>
                        </a:rPr>
                        <a:t>选择先进绿色供应链管理企业进行创建经验的推广</a:t>
                      </a:r>
                      <a:r>
                        <a:rPr lang="en-US" sz="1200">
                          <a:latin typeface="仿宋" panose="02010609060101010101" charset="-122"/>
                          <a:ea typeface="仿宋" panose="02010609060101010101" charset="-122"/>
                          <a:cs typeface="仿宋" panose="02010609060101010101" charset="-122"/>
                        </a:rPr>
                        <a:t>。亮点工作请从绿色供应链创建过程好的经验和做法，应用的先进管理措施和行业内的水平，对行业内企业有借鉴意义的工作思路等角度展开，请尽可能突出企业特色化的工作。</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ct val="150000"/>
                        </a:lnSpc>
                        <a:buNone/>
                      </a:pPr>
                      <a:r>
                        <a:rPr lang="en-US" sz="1200">
                          <a:latin typeface="Times New Roman" panose="02020603050405020304" charset="0"/>
                          <a:cs typeface="Times New Roman" panose="02020603050405020304" charset="0"/>
                        </a:rPr>
                        <a:t> </a:t>
                      </a:r>
                      <a:endParaRPr lang="en-US" altLang="en-US" sz="120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1708150" y="3496310"/>
            <a:ext cx="5080000" cy="368300"/>
          </a:xfrm>
          <a:prstGeom prst="rect">
            <a:avLst/>
          </a:prstGeom>
          <a:noFill/>
          <a:ln w="9525">
            <a:noFill/>
          </a:ln>
        </p:spPr>
        <p:txBody>
          <a:bodyPr>
            <a:spAutoFit/>
          </a:bodyPr>
          <a:p>
            <a:r>
              <a:rPr lang="en-US" sz="1800">
                <a:latin typeface="Calibri" panose="020F0502020204030204" charset="0"/>
                <a:ea typeface="宋体" panose="02010600030101010101" pitchFamily="2" charset="-122"/>
                <a:cs typeface="Times New Roman" panose="02020603050405020304" charset="0"/>
              </a:rPr>
              <a:t> </a:t>
            </a:r>
            <a:endParaRPr lang="en-US" altLang="en-US" sz="1800">
              <a:latin typeface="Calibri" panose="020F0502020204030204" charset="0"/>
              <a:ea typeface="宋体" panose="02010600030101010101" pitchFamily="2" charset="-122"/>
              <a:cs typeface="Times New Roman" panose="02020603050405020304" charset="0"/>
            </a:endParaRPr>
          </a:p>
        </p:txBody>
      </p:sp>
      <p:graphicFrame>
        <p:nvGraphicFramePr>
          <p:cNvPr id="4" name="表格 3"/>
          <p:cNvGraphicFramePr/>
          <p:nvPr/>
        </p:nvGraphicFramePr>
        <p:xfrm>
          <a:off x="407035" y="4293235"/>
          <a:ext cx="0" cy="711200"/>
        </p:xfrm>
        <a:graphic>
          <a:graphicData uri="http://schemas.openxmlformats.org/drawingml/2006/table">
            <a:tbl>
              <a:tblPr/>
              <a:tblGrid>
                <a:gridCol w="1193800"/>
                <a:gridCol w="5034915"/>
                <a:gridCol w="1760220"/>
                <a:gridCol w="786765"/>
              </a:tblGrid>
              <a:tr h="711200">
                <a:tc>
                  <a:txBody>
                    <a:bodyPr/>
                    <a:p>
                      <a:pPr>
                        <a:buNone/>
                      </a:pPr>
                      <a:r>
                        <a:rPr lang="en-US" sz="1200" b="1">
                          <a:solidFill>
                            <a:srgbClr val="000000"/>
                          </a:solidFill>
                          <a:latin typeface="仿宋" panose="02010609060101010101" charset="-122"/>
                          <a:ea typeface="仿宋" panose="02010609060101010101" charset="-122"/>
                          <a:cs typeface="Times New Roman" panose="02020603050405020304" charset="0"/>
                        </a:rPr>
                        <a:t>五、意见和建议</a:t>
                      </a:r>
                      <a:endParaRPr lang="en-US" altLang="en-US" sz="1200" b="1">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仿宋" panose="02010609060101010101" charset="-122"/>
                          <a:ea typeface="仿宋" panose="02010609060101010101" charset="-122"/>
                          <a:cs typeface="Times New Roman" panose="02020603050405020304" charset="0"/>
                        </a:rPr>
                        <a:t>（酌情填写）</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仿宋" panose="02010609060101010101" charset="-122"/>
                          <a:ea typeface="仿宋" panose="02010609060101010101" charset="-122"/>
                          <a:cs typeface="仿宋" panose="02010609060101010101" charset="-122"/>
                        </a:rPr>
                        <a:t>之前填过的意见可不用重复提交。</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endParaRPr lang="en-US" altLang="en-US" sz="1000">
                        <a:latin typeface="Times New Roman" panose="02020603050405020304" charset="0"/>
                      </a:endParaRPr>
                    </a:p>
                  </a:txBody>
                  <a:tcP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bl>
          </a:graphicData>
        </a:graphic>
      </p:graphicFrame>
      <p:sp>
        <p:nvSpPr>
          <p:cNvPr id="5" name="文本框 4"/>
          <p:cNvSpPr txBox="1"/>
          <p:nvPr>
            <p:custDataLst>
              <p:tags r:id="rId2"/>
            </p:custDataLst>
          </p:nvPr>
        </p:nvSpPr>
        <p:spPr>
          <a:xfrm>
            <a:off x="9131935" y="2348865"/>
            <a:ext cx="2966085" cy="1568450"/>
          </a:xfrm>
          <a:prstGeom prst="rect">
            <a:avLst/>
          </a:prstGeom>
          <a:noFill/>
        </p:spPr>
        <p:txBody>
          <a:bodyPr wrap="square" rtlCol="0" anchor="t">
            <a:spAutoFit/>
          </a:bodyPr>
          <a:p>
            <a:pPr>
              <a:lnSpc>
                <a:spcPct val="150000"/>
              </a:lnSpc>
            </a:pPr>
            <a:r>
              <a:rPr lang="zh-CN" altLang="en-US" sz="1600">
                <a:solidFill>
                  <a:srgbClr val="FF0000"/>
                </a:solidFill>
                <a:sym typeface="+mn-ea"/>
              </a:rPr>
              <a:t>该部分的目的是组织一些名单中的先进单位进行专项宣传推介活动，如果不考虑参与的，可以不填写亮点</a:t>
            </a:r>
            <a:r>
              <a:rPr lang="zh-CN" altLang="en-US" sz="1600">
                <a:solidFill>
                  <a:srgbClr val="FF0000"/>
                </a:solidFill>
                <a:sym typeface="+mn-ea"/>
              </a:rPr>
              <a:t>工作。</a:t>
            </a:r>
            <a:endParaRPr lang="zh-CN" altLang="en-US" sz="1600">
              <a:solidFill>
                <a:srgbClr val="FF0000"/>
              </a:solidFill>
              <a:sym typeface="+mn-ea"/>
            </a:endParaRPr>
          </a:p>
        </p:txBody>
      </p:sp>
      <p:cxnSp>
        <p:nvCxnSpPr>
          <p:cNvPr id="11" name="直接箭头连接符 10"/>
          <p:cNvCxnSpPr/>
          <p:nvPr>
            <p:custDataLst>
              <p:tags r:id="rId3"/>
            </p:custDataLst>
          </p:nvPr>
        </p:nvCxnSpPr>
        <p:spPr>
          <a:xfrm flipH="1">
            <a:off x="8543925" y="3124200"/>
            <a:ext cx="431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custDataLst>
              <p:tags r:id="rId4"/>
            </p:custDataLst>
          </p:nvPr>
        </p:nvCxnSpPr>
        <p:spPr>
          <a:xfrm flipV="1">
            <a:off x="2495550" y="4725035"/>
            <a:ext cx="0" cy="5759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custDataLst>
              <p:tags r:id="rId5"/>
            </p:custDataLst>
          </p:nvPr>
        </p:nvSpPr>
        <p:spPr>
          <a:xfrm>
            <a:off x="508635" y="5157470"/>
            <a:ext cx="8467090" cy="1568450"/>
          </a:xfrm>
          <a:prstGeom prst="rect">
            <a:avLst/>
          </a:prstGeom>
          <a:noFill/>
        </p:spPr>
        <p:txBody>
          <a:bodyPr wrap="square" rtlCol="0" anchor="t">
            <a:spAutoFit/>
          </a:bodyPr>
          <a:p>
            <a:pPr marL="285750" indent="-285750">
              <a:lnSpc>
                <a:spcPct val="150000"/>
              </a:lnSpc>
              <a:buFont typeface="Wingdings" panose="05000000000000000000" charset="0"/>
              <a:buChar char="Ø"/>
            </a:pPr>
            <a:r>
              <a:rPr lang="zh-CN" altLang="en-US" sz="1600">
                <a:solidFill>
                  <a:srgbClr val="FF0000"/>
                </a:solidFill>
                <a:sym typeface="+mn-ea"/>
              </a:rPr>
              <a:t>该部分的目的是调研名单单位对工信系统推动工业绿色化转型方面的建议，所有建议内容会进行汇总整理，并根据实际情况将建议应用在工作实际中。</a:t>
            </a:r>
            <a:endParaRPr lang="zh-CN" altLang="en-US" sz="1600">
              <a:solidFill>
                <a:srgbClr val="FF0000"/>
              </a:solidFill>
              <a:sym typeface="+mn-ea"/>
            </a:endParaRPr>
          </a:p>
          <a:p>
            <a:pPr marL="285750" indent="-285750">
              <a:lnSpc>
                <a:spcPct val="150000"/>
              </a:lnSpc>
              <a:buFont typeface="Wingdings" panose="05000000000000000000" charset="0"/>
              <a:buChar char="Ø"/>
            </a:pPr>
            <a:r>
              <a:rPr lang="zh-CN" altLang="en-US" sz="1600">
                <a:solidFill>
                  <a:srgbClr val="FF0000"/>
                </a:solidFill>
                <a:sym typeface="+mn-ea"/>
              </a:rPr>
              <a:t>如果有一些具体的述求，也可以填写在这部分。</a:t>
            </a:r>
            <a:endParaRPr lang="zh-CN" altLang="en-US" sz="1600">
              <a:solidFill>
                <a:srgbClr val="FF0000"/>
              </a:solidFill>
              <a:sym typeface="+mn-ea"/>
            </a:endParaRPr>
          </a:p>
          <a:p>
            <a:pPr marL="285750" indent="-285750">
              <a:lnSpc>
                <a:spcPct val="150000"/>
              </a:lnSpc>
              <a:buFont typeface="Wingdings" panose="05000000000000000000" charset="0"/>
              <a:buChar char="Ø"/>
            </a:pPr>
            <a:r>
              <a:rPr lang="zh-CN" altLang="en-US" sz="1600">
                <a:solidFill>
                  <a:srgbClr val="FF0000"/>
                </a:solidFill>
                <a:sym typeface="+mn-ea"/>
              </a:rPr>
              <a:t>为简化整理过程的工作量，在上一批动态管理表中提过的意见和建议可不重复提交。</a:t>
            </a:r>
            <a:endParaRPr lang="zh-CN" altLang="en-US" sz="1600">
              <a:solidFill>
                <a:srgbClr val="FF0000"/>
              </a:solidFill>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07670" y="746760"/>
            <a:ext cx="6096000" cy="521970"/>
          </a:xfrm>
          <a:prstGeom prst="rect">
            <a:avLst/>
          </a:prstGeom>
          <a:noFill/>
        </p:spPr>
        <p:txBody>
          <a:bodyPr wrap="square" rtlCol="0" anchor="t">
            <a:spAutoFit/>
          </a:bodyPr>
          <a:p>
            <a:r>
              <a:rPr lang="zh-CN" altLang="en-US" sz="2800" b="1" dirty="0">
                <a:solidFill>
                  <a:srgbClr val="01458E"/>
                </a:solidFill>
                <a:latin typeface="微软雅黑" panose="020B0503020204020204" charset="-122"/>
                <a:sym typeface="+mn-ea"/>
              </a:rPr>
              <a:t>一、</a:t>
            </a:r>
            <a:r>
              <a:rPr lang="zh-CN" altLang="en-US" sz="2800" b="1" dirty="0">
                <a:solidFill>
                  <a:srgbClr val="01458E"/>
                </a:solidFill>
                <a:latin typeface="微软雅黑" panose="020B0503020204020204" charset="-122"/>
                <a:ea typeface="微软雅黑" panose="020B0503020204020204" charset="-122"/>
                <a:sym typeface="+mn-ea"/>
              </a:rPr>
              <a:t>动态管理表的设计原则</a:t>
            </a:r>
            <a:endParaRPr lang="zh-CN" altLang="en-US" sz="2800" b="1" dirty="0">
              <a:solidFill>
                <a:srgbClr val="01458E"/>
              </a:solidFill>
              <a:latin typeface="微软雅黑" panose="020B0503020204020204" charset="-122"/>
              <a:ea typeface="微软雅黑" panose="020B0503020204020204" charset="-122"/>
              <a:sym typeface="+mn-ea"/>
            </a:endParaRPr>
          </a:p>
        </p:txBody>
      </p:sp>
      <p:sp>
        <p:nvSpPr>
          <p:cNvPr id="3" name="文本框 2"/>
          <p:cNvSpPr txBox="1"/>
          <p:nvPr/>
        </p:nvSpPr>
        <p:spPr>
          <a:xfrm>
            <a:off x="2063115" y="2091055"/>
            <a:ext cx="4064000" cy="2676525"/>
          </a:xfrm>
          <a:prstGeom prst="rect">
            <a:avLst/>
          </a:prstGeom>
          <a:noFill/>
        </p:spPr>
        <p:txBody>
          <a:bodyPr wrap="square" rtlCol="0">
            <a:spAutoFit/>
          </a:bodyPr>
          <a:p>
            <a:r>
              <a:rPr lang="en-US" altLang="zh-CN" sz="2400"/>
              <a:t>1</a:t>
            </a:r>
            <a:r>
              <a:rPr lang="zh-CN" altLang="en-US" sz="2400"/>
              <a:t>、通用性原则；</a:t>
            </a:r>
            <a:endParaRPr lang="zh-CN" altLang="en-US" sz="2400"/>
          </a:p>
          <a:p>
            <a:endParaRPr lang="zh-CN" altLang="en-US" sz="2400"/>
          </a:p>
          <a:p>
            <a:r>
              <a:rPr lang="en-US" altLang="zh-CN" sz="2400"/>
              <a:t>2</a:t>
            </a:r>
            <a:r>
              <a:rPr lang="zh-CN" altLang="en-US" sz="2400"/>
              <a:t>、易填写原则；</a:t>
            </a:r>
            <a:endParaRPr lang="zh-CN" altLang="en-US" sz="2400"/>
          </a:p>
          <a:p>
            <a:endParaRPr lang="zh-CN" altLang="en-US" sz="2400"/>
          </a:p>
          <a:p>
            <a:r>
              <a:rPr lang="en-US" altLang="zh-CN" sz="2400"/>
              <a:t>3</a:t>
            </a:r>
            <a:r>
              <a:rPr lang="zh-CN" altLang="en-US" sz="2400"/>
              <a:t>、引导性原则；</a:t>
            </a:r>
            <a:endParaRPr lang="zh-CN" altLang="en-US" sz="2400"/>
          </a:p>
          <a:p>
            <a:endParaRPr lang="zh-CN" altLang="en-US" sz="2400"/>
          </a:p>
          <a:p>
            <a:r>
              <a:rPr lang="en-US" altLang="zh-CN" sz="2400"/>
              <a:t>4</a:t>
            </a:r>
            <a:r>
              <a:rPr lang="zh-CN" altLang="en-US" sz="2400"/>
              <a:t>、充分信任原则。</a:t>
            </a:r>
            <a:endParaRPr lang="zh-CN" altLang="en-US"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2800" b="1" dirty="0">
                <a:solidFill>
                  <a:srgbClr val="01458E"/>
                </a:solidFill>
                <a:latin typeface="微软雅黑" panose="020B0503020204020204" charset="-122"/>
                <a:ea typeface="微软雅黑" panose="020B0503020204020204" charset="-122"/>
                <a:cs typeface="+mn-cs"/>
              </a:rPr>
              <a:t>二、绿色工厂动态管理表的填报</a:t>
            </a:r>
            <a:endParaRPr lang="zh-CN" altLang="en-US" sz="2800" b="1" dirty="0">
              <a:solidFill>
                <a:srgbClr val="01458E"/>
              </a:solidFill>
              <a:latin typeface="微软雅黑" panose="020B0503020204020204" charset="-122"/>
              <a:ea typeface="微软雅黑" panose="020B0503020204020204" charset="-122"/>
              <a:cs typeface="+mn-cs"/>
            </a:endParaRPr>
          </a:p>
        </p:txBody>
      </p:sp>
      <p:graphicFrame>
        <p:nvGraphicFramePr>
          <p:cNvPr id="4" name="表格 3"/>
          <p:cNvGraphicFramePr/>
          <p:nvPr>
            <p:custDataLst>
              <p:tags r:id="rId1"/>
            </p:custDataLst>
          </p:nvPr>
        </p:nvGraphicFramePr>
        <p:xfrm>
          <a:off x="263525" y="1988820"/>
          <a:ext cx="9190990" cy="3605530"/>
        </p:xfrm>
        <a:graphic>
          <a:graphicData uri="http://schemas.openxmlformats.org/drawingml/2006/table">
            <a:tbl>
              <a:tblPr/>
              <a:tblGrid>
                <a:gridCol w="2434590"/>
                <a:gridCol w="2562225"/>
                <a:gridCol w="2120900"/>
                <a:gridCol w="2073275"/>
              </a:tblGrid>
              <a:tr h="360000">
                <a:tc gridSpan="4">
                  <a:txBody>
                    <a:bodyPr/>
                    <a:p>
                      <a:pPr fontAlgn="ctr">
                        <a:lnSpc>
                          <a:spcPct val="100000"/>
                        </a:lnSpc>
                        <a:buNone/>
                      </a:pPr>
                      <a:r>
                        <a:rPr lang="en-US" sz="1200" b="1">
                          <a:solidFill>
                            <a:srgbClr val="000000"/>
                          </a:solidFill>
                          <a:latin typeface="Times New Roman" panose="02020603050405020304" charset="0"/>
                          <a:cs typeface="Times New Roman" panose="02020603050405020304" charset="0"/>
                        </a:rPr>
                        <a:t>一、基本信息</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0045">
                <a:tc>
                  <a:txBody>
                    <a:bodyPr/>
                    <a:p>
                      <a:pPr algn="ctr" fontAlgn="ctr">
                        <a:lnSpc>
                          <a:spcPct val="100000"/>
                        </a:lnSpc>
                        <a:buNone/>
                      </a:pPr>
                      <a:r>
                        <a:rPr lang="en-US" sz="1200">
                          <a:solidFill>
                            <a:srgbClr val="000000"/>
                          </a:solidFill>
                          <a:latin typeface="仿宋" panose="02010609060101010101" charset="-122"/>
                          <a:ea typeface="仿宋" panose="02010609060101010101" charset="-122"/>
                          <a:cs typeface="Times New Roman" panose="02020603050405020304" charset="0"/>
                        </a:rPr>
                        <a:t>工厂名称</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algn="ctr" fontAlgn="ctr">
                        <a:lnSpc>
                          <a:spcPct val="100000"/>
                        </a:lnSpc>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0000">
                <a:tc>
                  <a:txBody>
                    <a:bodyPr/>
                    <a:p>
                      <a:pPr algn="ctr" fontAlgn="ctr">
                        <a:lnSpc>
                          <a:spcPct val="100000"/>
                        </a:lnSpc>
                        <a:buNone/>
                      </a:pPr>
                      <a:r>
                        <a:rPr lang="en-US" sz="1200">
                          <a:solidFill>
                            <a:srgbClr val="000000"/>
                          </a:solidFill>
                          <a:latin typeface="仿宋" panose="02010609060101010101" charset="-122"/>
                          <a:ea typeface="仿宋" panose="02010609060101010101" charset="-122"/>
                          <a:cs typeface="Times New Roman" panose="02020603050405020304" charset="0"/>
                        </a:rPr>
                        <a:t>工厂地址</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algn="ctr" fontAlgn="ctr">
                        <a:lnSpc>
                          <a:spcPct val="100000"/>
                        </a:lnSpc>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0000">
                <a:tc>
                  <a:txBody>
                    <a:bodyPr/>
                    <a:p>
                      <a:pPr algn="ctr" fontAlgn="ctr">
                        <a:lnSpc>
                          <a:spcPct val="100000"/>
                        </a:lnSpc>
                        <a:buNone/>
                      </a:pPr>
                      <a:r>
                        <a:rPr lang="en-US" sz="1200">
                          <a:solidFill>
                            <a:srgbClr val="000000"/>
                          </a:solidFill>
                          <a:latin typeface="仿宋" panose="02010609060101010101" charset="-122"/>
                          <a:ea typeface="仿宋" panose="02010609060101010101" charset="-122"/>
                          <a:cs typeface="仿宋" panose="02010609060101010101" charset="-122"/>
                        </a:rPr>
                        <a:t>绿色工厂级别（可多选）</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lnSpc>
                          <a:spcPct val="100000"/>
                        </a:lnSpc>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国家层面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省层面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市层面</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algn="ctr" fontAlgn="ctr">
                        <a:lnSpc>
                          <a:spcPct val="100000"/>
                        </a:lnSpc>
                        <a:buNone/>
                      </a:pPr>
                      <a:r>
                        <a:rPr lang="en-US" sz="1200">
                          <a:solidFill>
                            <a:srgbClr val="000000"/>
                          </a:solidFill>
                          <a:latin typeface="仿宋" panose="02010609060101010101" charset="-122"/>
                          <a:ea typeface="仿宋" panose="02010609060101010101" charset="-122"/>
                          <a:cs typeface="仿宋" panose="02010609060101010101" charset="-122"/>
                        </a:rPr>
                        <a:t>（直辖市、兵团按省层面填写，计划单列市按市层面填写）</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0000">
                <a:tc>
                  <a:txBody>
                    <a:bodyPr/>
                    <a:p>
                      <a:pPr algn="ctr" fontAlgn="ctr">
                        <a:lnSpc>
                          <a:spcPct val="100000"/>
                        </a:lnSpc>
                        <a:buNone/>
                      </a:pPr>
                      <a:r>
                        <a:rPr lang="en-US" sz="1200">
                          <a:solidFill>
                            <a:srgbClr val="000000"/>
                          </a:solidFill>
                          <a:latin typeface="仿宋" panose="02010609060101010101" charset="-122"/>
                          <a:ea typeface="仿宋" panose="02010609060101010101" charset="-122"/>
                          <a:cs typeface="仿宋" panose="02010609060101010101" charset="-122"/>
                        </a:rPr>
                        <a:t>国家层面绿色工厂所属批次</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algn="ctr" fontAlgn="ctr">
                        <a:lnSpc>
                          <a:spcPct val="100000"/>
                        </a:lnSpc>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2017年，第一批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2017年，第二批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2018年，第三批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2019年，第四批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2020年，第五批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2021年，第六批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2022年，第七批</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0000">
                <a:tc>
                  <a:txBody>
                    <a:bodyPr/>
                    <a:p>
                      <a:pPr algn="ctr" fontAlgn="ctr">
                        <a:lnSpc>
                          <a:spcPct val="100000"/>
                        </a:lnSpc>
                        <a:buNone/>
                      </a:pPr>
                      <a:r>
                        <a:rPr lang="en-US" sz="1200">
                          <a:solidFill>
                            <a:srgbClr val="000000"/>
                          </a:solidFill>
                          <a:latin typeface="仿宋" panose="02010609060101010101" charset="-122"/>
                          <a:ea typeface="仿宋" panose="02010609060101010101" charset="-122"/>
                          <a:cs typeface="仿宋" panose="02010609060101010101" charset="-122"/>
                        </a:rPr>
                        <a:t>省层面绿色工厂获批时间</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algn="ctr" fontAlgn="ctr">
                        <a:lnSpc>
                          <a:spcPct val="100000"/>
                        </a:lnSpc>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2017年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2018年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2019年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2020年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2021年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2022年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2023年</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0000">
                <a:tc>
                  <a:txBody>
                    <a:bodyPr/>
                    <a:p>
                      <a:pPr algn="ctr" fontAlgn="ctr">
                        <a:lnSpc>
                          <a:spcPct val="100000"/>
                        </a:lnSpc>
                        <a:buNone/>
                      </a:pPr>
                      <a:r>
                        <a:rPr lang="en-US" sz="1200">
                          <a:solidFill>
                            <a:srgbClr val="000000"/>
                          </a:solidFill>
                          <a:latin typeface="仿宋" panose="02010609060101010101" charset="-122"/>
                          <a:ea typeface="仿宋" panose="02010609060101010101" charset="-122"/>
                          <a:cs typeface="仿宋" panose="02010609060101010101" charset="-122"/>
                        </a:rPr>
                        <a:t>市层面绿色工厂获批时间</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algn="ctr" fontAlgn="ctr">
                        <a:lnSpc>
                          <a:spcPct val="100000"/>
                        </a:lnSpc>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2017年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2018年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2019年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2020年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2021年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2022年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仿宋" panose="02010609060101010101" charset="-122"/>
                          <a:ea typeface="仿宋" panose="02010609060101010101" charset="-122"/>
                          <a:cs typeface="仿宋" panose="02010609060101010101" charset="-122"/>
                        </a:rPr>
                        <a:t>2023年</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0000">
                <a:tc>
                  <a:txBody>
                    <a:bodyPr/>
                    <a:p>
                      <a:pPr algn="ctr" fontAlgn="ctr">
                        <a:lnSpc>
                          <a:spcPct val="100000"/>
                        </a:lnSpc>
                        <a:buNone/>
                      </a:pPr>
                      <a:r>
                        <a:rPr lang="en-US" sz="1200">
                          <a:solidFill>
                            <a:srgbClr val="000000"/>
                          </a:solidFill>
                          <a:latin typeface="仿宋" panose="02010609060101010101" charset="-122"/>
                          <a:ea typeface="仿宋" panose="02010609060101010101" charset="-122"/>
                          <a:cs typeface="Times New Roman" panose="02020603050405020304" charset="0"/>
                        </a:rPr>
                        <a:t>工厂主要产品</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algn="ctr" fontAlgn="ctr">
                        <a:lnSpc>
                          <a:spcPct val="100000"/>
                        </a:lnSpc>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0000">
                <a:tc>
                  <a:txBody>
                    <a:bodyPr/>
                    <a:p>
                      <a:pPr algn="ctr" fontAlgn="ctr">
                        <a:lnSpc>
                          <a:spcPct val="100000"/>
                        </a:lnSpc>
                        <a:buNone/>
                      </a:pPr>
                      <a:r>
                        <a:rPr lang="en-US" sz="1200">
                          <a:solidFill>
                            <a:srgbClr val="000000"/>
                          </a:solidFill>
                          <a:latin typeface="仿宋" panose="02010609060101010101" charset="-122"/>
                          <a:ea typeface="仿宋" panose="02010609060101010101" charset="-122"/>
                          <a:cs typeface="Times New Roman" panose="02020603050405020304" charset="0"/>
                        </a:rPr>
                        <a:t>填报信息联系人</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lnSpc>
                          <a:spcPct val="100000"/>
                        </a:lnSpc>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lnSpc>
                          <a:spcPct val="100000"/>
                        </a:lnSpc>
                        <a:buNone/>
                      </a:pPr>
                      <a:r>
                        <a:rPr lang="en-US" sz="1200">
                          <a:solidFill>
                            <a:srgbClr val="000000"/>
                          </a:solidFill>
                          <a:latin typeface="仿宋" panose="02010609060101010101" charset="-122"/>
                          <a:ea typeface="仿宋" panose="02010609060101010101" charset="-122"/>
                          <a:cs typeface="Times New Roman" panose="02020603050405020304" charset="0"/>
                        </a:rPr>
                        <a:t>联系人电话</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lnSpc>
                          <a:spcPct val="100000"/>
                        </a:lnSpc>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a:txBody>
                    <a:bodyPr/>
                    <a:p>
                      <a:pPr algn="ctr" fontAlgn="ctr">
                        <a:lnSpc>
                          <a:spcPct val="100000"/>
                        </a:lnSpc>
                        <a:buNone/>
                      </a:pPr>
                      <a:r>
                        <a:rPr lang="en-US" sz="1200">
                          <a:solidFill>
                            <a:srgbClr val="000000"/>
                          </a:solidFill>
                          <a:latin typeface="仿宋" panose="02010609060101010101" charset="-122"/>
                          <a:ea typeface="仿宋" panose="02010609060101010101" charset="-122"/>
                          <a:cs typeface="仿宋" panose="02010609060101010101" charset="-122"/>
                        </a:rPr>
                        <a:t>电子邮箱地址</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lnSpc>
                          <a:spcPct val="100000"/>
                        </a:lnSpc>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lnSpc>
                          <a:spcPct val="100000"/>
                        </a:lnSpc>
                        <a:buNone/>
                      </a:pPr>
                      <a:r>
                        <a:rPr lang="en-US" sz="1200">
                          <a:solidFill>
                            <a:srgbClr val="000000"/>
                          </a:solidFill>
                          <a:latin typeface="仿宋" panose="02010609060101010101" charset="-122"/>
                          <a:ea typeface="仿宋" panose="02010609060101010101" charset="-122"/>
                          <a:cs typeface="仿宋" panose="02010609060101010101" charset="-122"/>
                        </a:rPr>
                        <a:t>联系人手机号</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lnSpc>
                          <a:spcPct val="100000"/>
                        </a:lnSpc>
                        <a:buNone/>
                      </a:pP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cxnSp>
        <p:nvCxnSpPr>
          <p:cNvPr id="6" name="直接箭头连接符 5"/>
          <p:cNvCxnSpPr>
            <a:stCxn id="7" idx="1"/>
          </p:cNvCxnSpPr>
          <p:nvPr/>
        </p:nvCxnSpPr>
        <p:spPr>
          <a:xfrm flipH="1">
            <a:off x="5087620" y="2583180"/>
            <a:ext cx="4608830" cy="5575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9696450" y="1844675"/>
            <a:ext cx="2564130" cy="1476375"/>
          </a:xfrm>
          <a:prstGeom prst="rect">
            <a:avLst/>
          </a:prstGeom>
          <a:noFill/>
        </p:spPr>
        <p:txBody>
          <a:bodyPr wrap="square" rtlCol="0">
            <a:spAutoFit/>
          </a:bodyPr>
          <a:p>
            <a:r>
              <a:rPr lang="zh-CN" altLang="en-US">
                <a:solidFill>
                  <a:srgbClr val="FF0000"/>
                </a:solidFill>
              </a:rPr>
              <a:t>根据所列入名单的级别填写，同时是多个层面的可多选。直辖市、兵团和计划单列市主要选择要求。</a:t>
            </a:r>
            <a:endParaRPr lang="zh-CN" altLang="en-US">
              <a:solidFill>
                <a:srgbClr val="FF0000"/>
              </a:solidFill>
            </a:endParaRPr>
          </a:p>
        </p:txBody>
      </p:sp>
      <p:sp>
        <p:nvSpPr>
          <p:cNvPr id="8" name="右大括号 7"/>
          <p:cNvSpPr/>
          <p:nvPr/>
        </p:nvSpPr>
        <p:spPr>
          <a:xfrm>
            <a:off x="9552305" y="3573145"/>
            <a:ext cx="288290" cy="72009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9" name="文本框 8"/>
          <p:cNvSpPr txBox="1"/>
          <p:nvPr/>
        </p:nvSpPr>
        <p:spPr>
          <a:xfrm>
            <a:off x="9912350" y="3573145"/>
            <a:ext cx="1732915" cy="922020"/>
          </a:xfrm>
          <a:prstGeom prst="rect">
            <a:avLst/>
          </a:prstGeom>
          <a:noFill/>
        </p:spPr>
        <p:txBody>
          <a:bodyPr wrap="square" rtlCol="0">
            <a:spAutoFit/>
          </a:bodyPr>
          <a:p>
            <a:r>
              <a:rPr lang="zh-CN" altLang="en-US">
                <a:solidFill>
                  <a:srgbClr val="FF0000"/>
                </a:solidFill>
              </a:rPr>
              <a:t>根据申报通知上时间</a:t>
            </a:r>
            <a:r>
              <a:rPr lang="zh-CN" altLang="en-US">
                <a:solidFill>
                  <a:srgbClr val="FF0000"/>
                </a:solidFill>
              </a:rPr>
              <a:t>或批次勾选</a:t>
            </a:r>
            <a:endParaRPr lang="zh-CN" altLang="en-US">
              <a:solidFill>
                <a:srgbClr val="FF0000"/>
              </a:solidFill>
            </a:endParaRPr>
          </a:p>
        </p:txBody>
      </p:sp>
      <p:sp>
        <p:nvSpPr>
          <p:cNvPr id="10" name="右大括号 9"/>
          <p:cNvSpPr/>
          <p:nvPr>
            <p:custDataLst>
              <p:tags r:id="rId2"/>
            </p:custDataLst>
          </p:nvPr>
        </p:nvSpPr>
        <p:spPr>
          <a:xfrm>
            <a:off x="9624060" y="5013325"/>
            <a:ext cx="288290" cy="4254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1" name="文本框 10"/>
          <p:cNvSpPr txBox="1"/>
          <p:nvPr>
            <p:custDataLst>
              <p:tags r:id="rId3"/>
            </p:custDataLst>
          </p:nvPr>
        </p:nvSpPr>
        <p:spPr>
          <a:xfrm>
            <a:off x="10056495" y="4949190"/>
            <a:ext cx="1732915" cy="645160"/>
          </a:xfrm>
          <a:prstGeom prst="rect">
            <a:avLst/>
          </a:prstGeom>
          <a:noFill/>
        </p:spPr>
        <p:txBody>
          <a:bodyPr wrap="square" rtlCol="0">
            <a:spAutoFit/>
          </a:bodyPr>
          <a:p>
            <a:r>
              <a:rPr lang="zh-CN" altLang="en-US">
                <a:solidFill>
                  <a:srgbClr val="FF0000"/>
                </a:solidFill>
              </a:rPr>
              <a:t>用于后续工作联系</a:t>
            </a:r>
            <a:endParaRPr lang="zh-CN" altLang="en-US">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2800" b="1" dirty="0">
                <a:solidFill>
                  <a:srgbClr val="01458E"/>
                </a:solidFill>
                <a:latin typeface="微软雅黑" panose="020B0503020204020204" charset="-122"/>
                <a:ea typeface="微软雅黑" panose="020B0503020204020204" charset="-122"/>
                <a:cs typeface="+mn-cs"/>
              </a:rPr>
              <a:t>二、绿色工厂动态管理表的填报</a:t>
            </a:r>
            <a:endParaRPr lang="zh-CN" altLang="en-US" sz="2800" b="1" dirty="0">
              <a:solidFill>
                <a:srgbClr val="01458E"/>
              </a:solidFill>
              <a:latin typeface="微软雅黑" panose="020B0503020204020204" charset="-122"/>
              <a:ea typeface="微软雅黑" panose="020B0503020204020204" charset="-122"/>
              <a:cs typeface="+mn-cs"/>
            </a:endParaRPr>
          </a:p>
        </p:txBody>
      </p:sp>
      <p:graphicFrame>
        <p:nvGraphicFramePr>
          <p:cNvPr id="3" name="表格 2"/>
          <p:cNvGraphicFramePr/>
          <p:nvPr>
            <p:custDataLst>
              <p:tags r:id="rId1"/>
            </p:custDataLst>
          </p:nvPr>
        </p:nvGraphicFramePr>
        <p:xfrm>
          <a:off x="623887" y="2060575"/>
          <a:ext cx="8980805" cy="4004945"/>
        </p:xfrm>
        <a:graphic>
          <a:graphicData uri="http://schemas.openxmlformats.org/drawingml/2006/table">
            <a:tbl>
              <a:tblPr/>
              <a:tblGrid>
                <a:gridCol w="7175500"/>
                <a:gridCol w="1804988"/>
                <a:gridCol w="0"/>
              </a:tblGrid>
              <a:tr h="432000">
                <a:tc gridSpan="2">
                  <a:txBody>
                    <a:bodyPr/>
                    <a:p>
                      <a:pPr>
                        <a:lnSpc>
                          <a:spcPct val="150000"/>
                        </a:lnSpc>
                        <a:buNone/>
                      </a:pPr>
                      <a:r>
                        <a:rPr lang="en-US" sz="1200" b="1">
                          <a:solidFill>
                            <a:srgbClr val="000000"/>
                          </a:solidFill>
                          <a:latin typeface="Times New Roman" panose="02020603050405020304" charset="0"/>
                          <a:cs typeface="Times New Roman" panose="02020603050405020304" charset="0"/>
                        </a:rPr>
                        <a:t>二、合规性信息（存在合规性信息中</a:t>
                      </a:r>
                      <a:r>
                        <a:rPr lang="en-US" sz="1200" b="1">
                          <a:solidFill>
                            <a:srgbClr val="000000"/>
                          </a:solidFill>
                          <a:latin typeface="仿宋" panose="02010609060101010101" charset="-122"/>
                          <a:ea typeface="仿宋" panose="02010609060101010101" charset="-122"/>
                          <a:cs typeface="仿宋" panose="02010609060101010101" charset="-122"/>
                        </a:rPr>
                        <a:t>1-6</a:t>
                      </a:r>
                      <a:r>
                        <a:rPr lang="en-US" sz="1200" b="1">
                          <a:solidFill>
                            <a:srgbClr val="000000"/>
                          </a:solidFill>
                          <a:latin typeface="Times New Roman" panose="02020603050405020304" charset="0"/>
                          <a:cs typeface="Times New Roman" panose="02020603050405020304" charset="0"/>
                        </a:rPr>
                        <a:t>所述情况的，请在附件中提供情况说明）</a:t>
                      </a:r>
                      <a:endParaRPr lang="en-US" altLang="en-US" sz="1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buNone/>
                      </a:pPr>
                      <a:endParaRPr lang="en-US" altLang="en-US" sz="1000">
                        <a:latin typeface="Times New Roman" panose="02020603050405020304" charset="0"/>
                      </a:endParaRPr>
                    </a:p>
                  </a:txBody>
                  <a:tcP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432000">
                <a:tc>
                  <a:txBody>
                    <a:bodyPr/>
                    <a:p>
                      <a:pPr>
                        <a:lnSpc>
                          <a:spcPct val="150000"/>
                        </a:lnSpc>
                        <a:buNone/>
                      </a:pPr>
                      <a:r>
                        <a:rPr lang="en-US" sz="1200">
                          <a:solidFill>
                            <a:srgbClr val="000000"/>
                          </a:solidFill>
                          <a:latin typeface="仿宋" panose="02010609060101010101" charset="-122"/>
                          <a:ea typeface="仿宋" panose="02010609060101010101" charset="-122"/>
                          <a:cs typeface="仿宋" panose="02010609060101010101" charset="-122"/>
                        </a:rPr>
                        <a:t>1.工厂是否已停产或经营异常</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是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否</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endParaRPr lang="en-US" altLang="en-US" sz="1000">
                        <a:latin typeface="Times New Roman" panose="02020603050405020304" charset="0"/>
                      </a:endParaRPr>
                    </a:p>
                  </a:txBody>
                  <a:tcP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432000">
                <a:tc>
                  <a:txBody>
                    <a:bodyPr/>
                    <a:p>
                      <a:pPr>
                        <a:lnSpc>
                          <a:spcPct val="150000"/>
                        </a:lnSpc>
                        <a:buNone/>
                      </a:pPr>
                      <a:r>
                        <a:rPr lang="en-US" sz="1200">
                          <a:solidFill>
                            <a:srgbClr val="000000"/>
                          </a:solidFill>
                          <a:latin typeface="仿宋" panose="02010609060101010101" charset="-122"/>
                          <a:ea typeface="仿宋" panose="02010609060101010101" charset="-122"/>
                          <a:cs typeface="仿宋" panose="02010609060101010101" charset="-122"/>
                        </a:rPr>
                        <a:t>2.</a:t>
                      </a:r>
                      <a:r>
                        <a:rPr lang="en-US" sz="1200">
                          <a:solidFill>
                            <a:srgbClr val="000000"/>
                          </a:solidFill>
                          <a:latin typeface="仿宋" panose="02010609060101010101" charset="-122"/>
                          <a:ea typeface="仿宋" panose="02010609060101010101" charset="-122"/>
                          <a:cs typeface="仿宋" panose="02010609060101010101" charset="-122"/>
                        </a:rPr>
                        <a:t>近三年是否发生安全（含网络安全、数据安全）、质量、环境污染等事故以及偷漏税等违法违规行为</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是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否</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endParaRPr lang="en-US" altLang="en-US" sz="1000">
                        <a:latin typeface="Times New Roman" panose="02020603050405020304" charset="0"/>
                      </a:endParaRPr>
                    </a:p>
                  </a:txBody>
                  <a:tcP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432000">
                <a:tc>
                  <a:txBody>
                    <a:bodyPr/>
                    <a:p>
                      <a:pPr>
                        <a:lnSpc>
                          <a:spcPct val="150000"/>
                        </a:lnSpc>
                        <a:buNone/>
                      </a:pPr>
                      <a:r>
                        <a:rPr lang="en-US" sz="1200">
                          <a:solidFill>
                            <a:srgbClr val="000000"/>
                          </a:solidFill>
                          <a:latin typeface="仿宋" panose="02010609060101010101" charset="-122"/>
                          <a:ea typeface="仿宋" panose="02010609060101010101" charset="-122"/>
                          <a:cs typeface="仿宋" panose="02010609060101010101" charset="-122"/>
                        </a:rPr>
                        <a:t>3.</a:t>
                      </a:r>
                      <a:r>
                        <a:rPr lang="en-US" sz="1200">
                          <a:solidFill>
                            <a:srgbClr val="000000"/>
                          </a:solidFill>
                          <a:latin typeface="仿宋" panose="02010609060101010101" charset="-122"/>
                          <a:ea typeface="仿宋" panose="02010609060101010101" charset="-122"/>
                          <a:cs typeface="仿宋" panose="02010609060101010101" charset="-122"/>
                        </a:rPr>
                        <a:t>近三年是否在国务院及有关部委相关督查工作中被发现存在严重问题</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是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否</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endParaRPr lang="en-US" altLang="en-US" sz="1000">
                        <a:latin typeface="Times New Roman" panose="02020603050405020304" charset="0"/>
                      </a:endParaRPr>
                    </a:p>
                  </a:txBody>
                  <a:tcP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432000">
                <a:tc>
                  <a:txBody>
                    <a:bodyPr/>
                    <a:p>
                      <a:pPr>
                        <a:lnSpc>
                          <a:spcPct val="150000"/>
                        </a:lnSpc>
                        <a:buNone/>
                      </a:pPr>
                      <a:r>
                        <a:rPr lang="en-US" sz="1200">
                          <a:solidFill>
                            <a:srgbClr val="000000"/>
                          </a:solidFill>
                          <a:latin typeface="仿宋" panose="02010609060101010101" charset="-122"/>
                          <a:ea typeface="仿宋" panose="02010609060101010101" charset="-122"/>
                          <a:cs typeface="仿宋" panose="02010609060101010101" charset="-122"/>
                        </a:rPr>
                        <a:t>4.</a:t>
                      </a:r>
                      <a:r>
                        <a:rPr lang="en-US" sz="1200">
                          <a:solidFill>
                            <a:srgbClr val="000000"/>
                          </a:solidFill>
                          <a:latin typeface="仿宋" panose="02010609060101010101" charset="-122"/>
                          <a:ea typeface="仿宋" panose="02010609060101010101" charset="-122"/>
                          <a:cs typeface="仿宋" panose="02010609060101010101" charset="-122"/>
                        </a:rPr>
                        <a:t>近三年是否被列入工业节能监察整改名单</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是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否</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endParaRPr lang="en-US" altLang="en-US" sz="1000">
                        <a:latin typeface="Times New Roman" panose="02020603050405020304" charset="0"/>
                      </a:endParaRPr>
                    </a:p>
                  </a:txBody>
                  <a:tcP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432000">
                <a:tc>
                  <a:txBody>
                    <a:bodyPr/>
                    <a:p>
                      <a:pPr>
                        <a:lnSpc>
                          <a:spcPct val="150000"/>
                        </a:lnSpc>
                        <a:buNone/>
                      </a:pPr>
                      <a:r>
                        <a:rPr lang="en-US" sz="1200">
                          <a:solidFill>
                            <a:srgbClr val="000000"/>
                          </a:solidFill>
                          <a:latin typeface="仿宋" panose="02010609060101010101" charset="-122"/>
                          <a:ea typeface="仿宋" panose="02010609060101010101" charset="-122"/>
                          <a:cs typeface="仿宋" panose="02010609060101010101" charset="-122"/>
                        </a:rPr>
                        <a:t>5.</a:t>
                      </a:r>
                      <a:r>
                        <a:rPr lang="en-US" sz="1200">
                          <a:solidFill>
                            <a:srgbClr val="000000"/>
                          </a:solidFill>
                          <a:latin typeface="仿宋" panose="02010609060101010101" charset="-122"/>
                          <a:ea typeface="仿宋" panose="02010609060101010101" charset="-122"/>
                          <a:cs typeface="仿宋" panose="02010609060101010101" charset="-122"/>
                        </a:rPr>
                        <a:t>近三年是否被列为失信被执行人</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是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否</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endParaRPr lang="en-US" altLang="en-US" sz="1000">
                        <a:latin typeface="Times New Roman" panose="02020603050405020304" charset="0"/>
                      </a:endParaRPr>
                    </a:p>
                  </a:txBody>
                  <a:tcP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432000">
                <a:tc>
                  <a:txBody>
                    <a:bodyPr/>
                    <a:p>
                      <a:pPr>
                        <a:lnSpc>
                          <a:spcPct val="150000"/>
                        </a:lnSpc>
                        <a:buNone/>
                      </a:pPr>
                      <a:r>
                        <a:rPr lang="en-US" sz="1200">
                          <a:solidFill>
                            <a:srgbClr val="000000"/>
                          </a:solidFill>
                          <a:latin typeface="仿宋" panose="02010609060101010101" charset="-122"/>
                          <a:ea typeface="仿宋" panose="02010609060101010101" charset="-122"/>
                          <a:cs typeface="仿宋" panose="02010609060101010101" charset="-122"/>
                        </a:rPr>
                        <a:t>6.</a:t>
                      </a:r>
                      <a:r>
                        <a:rPr lang="en-US" sz="1200">
                          <a:solidFill>
                            <a:srgbClr val="000000"/>
                          </a:solidFill>
                          <a:latin typeface="仿宋" panose="02010609060101010101" charset="-122"/>
                          <a:ea typeface="仿宋" panose="02010609060101010101" charset="-122"/>
                          <a:cs typeface="仿宋" panose="02010609060101010101" charset="-122"/>
                        </a:rPr>
                        <a:t>近三年是否因投资、并购或其他原因造成实际生产经营范围、生产地址或组织边界与列入绿色制造名单时相比发生重大变更（发生重大变更的应重新申报）</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是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否</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endParaRPr lang="en-US" altLang="en-US" sz="1000">
                        <a:latin typeface="Times New Roman" panose="02020603050405020304" charset="0"/>
                      </a:endParaRPr>
                    </a:p>
                  </a:txBody>
                  <a:tcP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432000">
                <a:tc>
                  <a:txBody>
                    <a:bodyPr/>
                    <a:p>
                      <a:pPr>
                        <a:lnSpc>
                          <a:spcPct val="150000"/>
                        </a:lnSpc>
                        <a:buNone/>
                      </a:pPr>
                      <a:r>
                        <a:rPr lang="en-US" sz="1200">
                          <a:solidFill>
                            <a:srgbClr val="000000"/>
                          </a:solidFill>
                          <a:latin typeface="仿宋" panose="02010609060101010101" charset="-122"/>
                          <a:ea typeface="仿宋" panose="02010609060101010101" charset="-122"/>
                          <a:cs typeface="仿宋" panose="02010609060101010101" charset="-122"/>
                        </a:rPr>
                        <a:t>7.列入以来是否发生工厂名称变更（变更的应以附件形式提供不存在6中情况的证明）</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是 </a:t>
                      </a:r>
                      <a:r>
                        <a:rPr lang="en-US" sz="1200">
                          <a:solidFill>
                            <a:srgbClr val="000000"/>
                          </a:solidFill>
                          <a:latin typeface="Wingdings 2" panose="05020102010507070707" charset="0"/>
                          <a:cs typeface="Wingdings 2" panose="05020102010507070707" charset="0"/>
                        </a:rPr>
                        <a:t>£</a:t>
                      </a:r>
                      <a:r>
                        <a:rPr lang="en-US" sz="1200">
                          <a:solidFill>
                            <a:srgbClr val="000000"/>
                          </a:solidFill>
                          <a:latin typeface="Times New Roman" panose="02020603050405020304" charset="0"/>
                          <a:cs typeface="Times New Roman" panose="02020603050405020304" charset="0"/>
                        </a:rPr>
                        <a:t>否</a:t>
                      </a:r>
                      <a:endParaRPr lang="en-US" altLang="en-US" sz="120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endParaRPr lang="en-US" altLang="en-US" sz="1000">
                        <a:latin typeface="Times New Roman" panose="02020603050405020304" charset="0"/>
                      </a:endParaRPr>
                    </a:p>
                  </a:txBody>
                  <a:tcP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432000">
                <a:tc gridSpan="2">
                  <a:txBody>
                    <a:bodyPr/>
                    <a:p>
                      <a:pPr>
                        <a:lnSpc>
                          <a:spcPct val="150000"/>
                        </a:lnSpc>
                        <a:buNone/>
                      </a:pPr>
                      <a:r>
                        <a:rPr lang="en-US" sz="1200">
                          <a:solidFill>
                            <a:srgbClr val="000000"/>
                          </a:solidFill>
                          <a:latin typeface="仿宋" panose="02010609060101010101" charset="-122"/>
                          <a:ea typeface="仿宋" panose="02010609060101010101" charset="-122"/>
                          <a:cs typeface="仿宋" panose="02010609060101010101" charset="-122"/>
                        </a:rPr>
                        <a:t>获批以来使用过的工厂名称：</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buNone/>
                      </a:pPr>
                      <a:endParaRPr lang="en-US" altLang="en-US" sz="1000">
                        <a:latin typeface="Times New Roman" panose="02020603050405020304" charset="0"/>
                      </a:endParaRPr>
                    </a:p>
                  </a:txBody>
                  <a:tcP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bl>
          </a:graphicData>
        </a:graphic>
      </p:graphicFrame>
      <p:sp>
        <p:nvSpPr>
          <p:cNvPr id="8" name="右大括号 7"/>
          <p:cNvSpPr/>
          <p:nvPr>
            <p:custDataLst>
              <p:tags r:id="rId2"/>
            </p:custDataLst>
          </p:nvPr>
        </p:nvSpPr>
        <p:spPr>
          <a:xfrm>
            <a:off x="9696450" y="2637155"/>
            <a:ext cx="288290" cy="19494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9" name="文本框 8"/>
          <p:cNvSpPr txBox="1"/>
          <p:nvPr>
            <p:custDataLst>
              <p:tags r:id="rId3"/>
            </p:custDataLst>
          </p:nvPr>
        </p:nvSpPr>
        <p:spPr>
          <a:xfrm>
            <a:off x="10076815" y="3068955"/>
            <a:ext cx="2018030" cy="829945"/>
          </a:xfrm>
          <a:prstGeom prst="rect">
            <a:avLst/>
          </a:prstGeom>
          <a:noFill/>
        </p:spPr>
        <p:txBody>
          <a:bodyPr wrap="square" rtlCol="0">
            <a:spAutoFit/>
          </a:bodyPr>
          <a:p>
            <a:pPr>
              <a:lnSpc>
                <a:spcPct val="150000"/>
              </a:lnSpc>
            </a:pPr>
            <a:r>
              <a:rPr lang="zh-CN" altLang="en-US" sz="1600">
                <a:solidFill>
                  <a:srgbClr val="FF0000"/>
                </a:solidFill>
              </a:rPr>
              <a:t>对新申请单位的要求同样适用于原有单位。</a:t>
            </a:r>
            <a:endParaRPr lang="zh-CN" altLang="en-US" sz="1600">
              <a:solidFill>
                <a:srgbClr val="FF0000"/>
              </a:solidFill>
            </a:endParaRPr>
          </a:p>
        </p:txBody>
      </p:sp>
      <p:cxnSp>
        <p:nvCxnSpPr>
          <p:cNvPr id="6" name="直接箭头连接符 5"/>
          <p:cNvCxnSpPr/>
          <p:nvPr>
            <p:custDataLst>
              <p:tags r:id="rId4"/>
            </p:custDataLst>
          </p:nvPr>
        </p:nvCxnSpPr>
        <p:spPr>
          <a:xfrm flipH="1">
            <a:off x="9337040" y="4869180"/>
            <a:ext cx="6477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0128885" y="4364990"/>
            <a:ext cx="2172970" cy="829945"/>
          </a:xfrm>
          <a:prstGeom prst="rect">
            <a:avLst/>
          </a:prstGeom>
          <a:noFill/>
        </p:spPr>
        <p:txBody>
          <a:bodyPr wrap="square" rtlCol="0">
            <a:spAutoFit/>
          </a:bodyPr>
          <a:p>
            <a:r>
              <a:rPr lang="zh-CN" altLang="en-US" sz="1600">
                <a:solidFill>
                  <a:srgbClr val="FF0000"/>
                </a:solidFill>
              </a:rPr>
              <a:t>先填报有关情况，针对重大变更的处理方式等待进一步要求</a:t>
            </a:r>
            <a:endParaRPr lang="zh-CN" altLang="en-US" sz="1600">
              <a:solidFill>
                <a:srgbClr val="FF0000"/>
              </a:solidFill>
            </a:endParaRPr>
          </a:p>
        </p:txBody>
      </p:sp>
      <p:sp>
        <p:nvSpPr>
          <p:cNvPr id="7" name="右大括号 6"/>
          <p:cNvSpPr/>
          <p:nvPr>
            <p:custDataLst>
              <p:tags r:id="rId5"/>
            </p:custDataLst>
          </p:nvPr>
        </p:nvSpPr>
        <p:spPr>
          <a:xfrm>
            <a:off x="9696450" y="5294630"/>
            <a:ext cx="288290" cy="76708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文本框 9"/>
          <p:cNvSpPr txBox="1"/>
          <p:nvPr>
            <p:custDataLst>
              <p:tags r:id="rId6"/>
            </p:custDataLst>
          </p:nvPr>
        </p:nvSpPr>
        <p:spPr>
          <a:xfrm>
            <a:off x="10128885" y="5373370"/>
            <a:ext cx="2145030" cy="583565"/>
          </a:xfrm>
          <a:prstGeom prst="rect">
            <a:avLst/>
          </a:prstGeom>
          <a:noFill/>
        </p:spPr>
        <p:txBody>
          <a:bodyPr wrap="square" rtlCol="0">
            <a:spAutoFit/>
          </a:bodyPr>
          <a:p>
            <a:r>
              <a:rPr lang="zh-CN" altLang="en-US" sz="1600">
                <a:solidFill>
                  <a:srgbClr val="FF0000"/>
                </a:solidFill>
              </a:rPr>
              <a:t>确保绿色工厂库中的名字与实际名称一致</a:t>
            </a:r>
            <a:endParaRPr lang="zh-CN" altLang="en-US" sz="160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2800" b="1" dirty="0">
                <a:solidFill>
                  <a:srgbClr val="01458E"/>
                </a:solidFill>
                <a:latin typeface="微软雅黑" panose="020B0503020204020204" charset="-122"/>
                <a:ea typeface="微软雅黑" panose="020B0503020204020204" charset="-122"/>
                <a:cs typeface="+mn-cs"/>
              </a:rPr>
              <a:t>二、绿色工厂动态管理表的填报</a:t>
            </a:r>
            <a:endParaRPr lang="zh-CN" altLang="en-US" sz="2800" b="1" dirty="0">
              <a:solidFill>
                <a:srgbClr val="01458E"/>
              </a:solidFill>
              <a:latin typeface="微软雅黑" panose="020B0503020204020204" charset="-122"/>
              <a:ea typeface="微软雅黑" panose="020B0503020204020204" charset="-122"/>
              <a:cs typeface="+mn-cs"/>
            </a:endParaRPr>
          </a:p>
        </p:txBody>
      </p:sp>
      <p:graphicFrame>
        <p:nvGraphicFramePr>
          <p:cNvPr id="3" name="表格 2"/>
          <p:cNvGraphicFramePr/>
          <p:nvPr>
            <p:custDataLst>
              <p:tags r:id="rId1"/>
            </p:custDataLst>
          </p:nvPr>
        </p:nvGraphicFramePr>
        <p:xfrm>
          <a:off x="479425" y="1772920"/>
          <a:ext cx="8997950" cy="4371975"/>
        </p:xfrm>
        <a:graphic>
          <a:graphicData uri="http://schemas.openxmlformats.org/drawingml/2006/table">
            <a:tbl>
              <a:tblPr/>
              <a:tblGrid>
                <a:gridCol w="1249363"/>
                <a:gridCol w="673100"/>
                <a:gridCol w="1244600"/>
                <a:gridCol w="1233487"/>
                <a:gridCol w="1227138"/>
                <a:gridCol w="615950"/>
                <a:gridCol w="2754312"/>
              </a:tblGrid>
              <a:tr h="360000">
                <a:tc gridSpan="7">
                  <a:txBody>
                    <a:bodyPr/>
                    <a:p>
                      <a:pPr>
                        <a:lnSpc>
                          <a:spcPct val="150000"/>
                        </a:lnSpc>
                        <a:buNone/>
                      </a:pPr>
                      <a:r>
                        <a:rPr lang="en-US" sz="1200" b="1">
                          <a:solidFill>
                            <a:srgbClr val="000000"/>
                          </a:solidFill>
                          <a:latin typeface="仿宋" panose="02010609060101010101" charset="-122"/>
                          <a:ea typeface="仿宋" panose="02010609060101010101" charset="-122"/>
                          <a:cs typeface="Times New Roman" panose="02020603050405020304" charset="0"/>
                        </a:rPr>
                        <a:t>三、持续改进情况</a:t>
                      </a:r>
                      <a:endParaRPr lang="en-US" altLang="en-US" sz="1200" b="1">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0000">
                <a:tc gridSpan="7">
                  <a:txBody>
                    <a:bodyPr/>
                    <a:p>
                      <a:pPr>
                        <a:lnSpc>
                          <a:spcPct val="150000"/>
                        </a:lnSpc>
                        <a:buNone/>
                      </a:pPr>
                      <a:r>
                        <a:rPr lang="en-US" sz="1200">
                          <a:solidFill>
                            <a:srgbClr val="000000"/>
                          </a:solidFill>
                          <a:latin typeface="仿宋" panose="02010609060101010101" charset="-122"/>
                          <a:ea typeface="仿宋" panose="02010609060101010101" charset="-122"/>
                          <a:cs typeface="仿宋" panose="02010609060101010101" charset="-122"/>
                        </a:rPr>
                        <a:t>1.</a:t>
                      </a:r>
                      <a:r>
                        <a:rPr lang="en-US" sz="1200">
                          <a:solidFill>
                            <a:srgbClr val="000000"/>
                          </a:solidFill>
                          <a:latin typeface="仿宋" panose="02010609060101010101" charset="-122"/>
                          <a:ea typeface="仿宋" panose="02010609060101010101" charset="-122"/>
                          <a:cs typeface="仿宋" panose="02010609060101010101" charset="-122"/>
                        </a:rPr>
                        <a:t>核心绩效指标</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0000">
                <a:tc>
                  <a:txBody>
                    <a:bodyPr/>
                    <a:p>
                      <a:pPr algn="ctr">
                        <a:lnSpc>
                          <a:spcPct val="150000"/>
                        </a:lnSpc>
                        <a:buNone/>
                      </a:pPr>
                      <a:r>
                        <a:rPr lang="en-US" sz="1200" b="1">
                          <a:solidFill>
                            <a:srgbClr val="000000"/>
                          </a:solidFill>
                          <a:latin typeface="仿宋" panose="02010609060101010101" charset="-122"/>
                          <a:ea typeface="仿宋" panose="02010609060101010101" charset="-122"/>
                          <a:cs typeface="Times New Roman" panose="02020603050405020304" charset="0"/>
                        </a:rPr>
                        <a:t>指标</a:t>
                      </a:r>
                      <a:r>
                        <a:rPr lang="en-US" sz="1200" b="1">
                          <a:solidFill>
                            <a:srgbClr val="000000"/>
                          </a:solidFill>
                          <a:latin typeface="仿宋" panose="02010609060101010101" charset="-122"/>
                          <a:ea typeface="仿宋" panose="02010609060101010101" charset="-122"/>
                          <a:cs typeface="仿宋" panose="02010609060101010101" charset="-122"/>
                        </a:rPr>
                        <a:t>名称</a:t>
                      </a:r>
                      <a:endParaRPr lang="en-US" altLang="en-US" sz="1200" b="1">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b="1">
                          <a:solidFill>
                            <a:srgbClr val="000000"/>
                          </a:solidFill>
                          <a:latin typeface="仿宋" panose="02010609060101010101" charset="-122"/>
                          <a:ea typeface="仿宋" panose="02010609060101010101" charset="-122"/>
                          <a:cs typeface="仿宋" panose="02010609060101010101" charset="-122"/>
                        </a:rPr>
                        <a:t>单位</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b="1">
                          <a:solidFill>
                            <a:srgbClr val="000000"/>
                          </a:solidFill>
                          <a:latin typeface="仿宋" panose="02010609060101010101" charset="-122"/>
                          <a:ea typeface="仿宋" panose="02010609060101010101" charset="-122"/>
                          <a:cs typeface="Times New Roman" panose="02020603050405020304" charset="0"/>
                        </a:rPr>
                        <a:t>列入名单时指标情况</a:t>
                      </a:r>
                      <a:endParaRPr lang="en-US" altLang="en-US" sz="1200" b="1">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b="1">
                          <a:solidFill>
                            <a:srgbClr val="000000"/>
                          </a:solidFill>
                          <a:latin typeface="仿宋" panose="02010609060101010101" charset="-122"/>
                          <a:ea typeface="仿宋" panose="02010609060101010101" charset="-122"/>
                          <a:cs typeface="仿宋" panose="02010609060101010101" charset="-122"/>
                        </a:rPr>
                        <a:t>202</a:t>
                      </a:r>
                      <a:r>
                        <a:rPr lang="en-US" sz="1200" b="1">
                          <a:solidFill>
                            <a:srgbClr val="000000"/>
                          </a:solidFill>
                          <a:latin typeface="仿宋" panose="02010609060101010101" charset="-122"/>
                          <a:ea typeface="仿宋" panose="02010609060101010101" charset="-122"/>
                          <a:cs typeface="仿宋" panose="02010609060101010101" charset="-122"/>
                        </a:rPr>
                        <a:t>1年指标情况</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b="1">
                          <a:solidFill>
                            <a:srgbClr val="000000"/>
                          </a:solidFill>
                          <a:latin typeface="仿宋" panose="02010609060101010101" charset="-122"/>
                          <a:ea typeface="仿宋" panose="02010609060101010101" charset="-122"/>
                          <a:cs typeface="仿宋" panose="02010609060101010101" charset="-122"/>
                        </a:rPr>
                        <a:t>202</a:t>
                      </a:r>
                      <a:r>
                        <a:rPr lang="en-US" sz="1200" b="1">
                          <a:solidFill>
                            <a:srgbClr val="000000"/>
                          </a:solidFill>
                          <a:latin typeface="仿宋" panose="02010609060101010101" charset="-122"/>
                          <a:ea typeface="仿宋" panose="02010609060101010101" charset="-122"/>
                          <a:cs typeface="仿宋" panose="02010609060101010101" charset="-122"/>
                        </a:rPr>
                        <a:t>2年指标情况</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b="1">
                          <a:solidFill>
                            <a:srgbClr val="000000"/>
                          </a:solidFill>
                          <a:latin typeface="仿宋" panose="02010609060101010101" charset="-122"/>
                          <a:ea typeface="仿宋" panose="02010609060101010101" charset="-122"/>
                          <a:cs typeface="仿宋" panose="02010609060101010101" charset="-122"/>
                        </a:rPr>
                        <a:t>特殊情况说明</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b="1">
                          <a:solidFill>
                            <a:srgbClr val="000000"/>
                          </a:solidFill>
                          <a:latin typeface="仿宋" panose="02010609060101010101" charset="-122"/>
                          <a:ea typeface="仿宋" panose="02010609060101010101" charset="-122"/>
                          <a:cs typeface="仿宋" panose="02010609060101010101" charset="-122"/>
                        </a:rPr>
                        <a:t>填写说明</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gridSpan="7">
                  <a:txBody>
                    <a:bodyPr/>
                    <a:p>
                      <a:pPr algn="ctr">
                        <a:lnSpc>
                          <a:spcPct val="150000"/>
                        </a:lnSpc>
                        <a:buNone/>
                      </a:pPr>
                      <a:r>
                        <a:rPr lang="en-US" sz="1200" b="1">
                          <a:solidFill>
                            <a:srgbClr val="000000"/>
                          </a:solidFill>
                          <a:latin typeface="仿宋" panose="02010609060101010101" charset="-122"/>
                          <a:ea typeface="仿宋" panose="02010609060101010101" charset="-122"/>
                          <a:cs typeface="仿宋" panose="02010609060101010101" charset="-122"/>
                        </a:rPr>
                        <a:t>用地情况</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0000">
                <a:tc>
                  <a:txBody>
                    <a:bodyPr/>
                    <a:p>
                      <a:pPr>
                        <a:lnSpc>
                          <a:spcPct val="150000"/>
                        </a:lnSpc>
                        <a:buNone/>
                      </a:pPr>
                      <a:r>
                        <a:rPr lang="en-US" sz="1200">
                          <a:solidFill>
                            <a:srgbClr val="000000"/>
                          </a:solidFill>
                          <a:latin typeface="仿宋" panose="02010609060101010101" charset="-122"/>
                          <a:ea typeface="仿宋" panose="02010609060101010101" charset="-122"/>
                          <a:cs typeface="Times New Roman" panose="02020603050405020304" charset="0"/>
                        </a:rPr>
                        <a:t>用地面积</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ct val="150000"/>
                        </a:lnSpc>
                        <a:buNone/>
                      </a:pPr>
                      <a:r>
                        <a:rPr lang="en-US" sz="1200">
                          <a:solidFill>
                            <a:srgbClr val="000000"/>
                          </a:solidFill>
                          <a:latin typeface="仿宋" panose="02010609060101010101" charset="-122"/>
                          <a:ea typeface="仿宋" panose="02010609060101010101" charset="-122"/>
                          <a:cs typeface="仿宋" panose="02010609060101010101" charset="-122"/>
                        </a:rPr>
                        <a:t>平方米</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ct val="150000"/>
                        </a:lnSpc>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仿宋" panose="02010609060101010101" charset="-122"/>
                          <a:ea typeface="仿宋" panose="02010609060101010101" charset="-122"/>
                          <a:cs typeface="仿宋" panose="02010609060101010101" charset="-122"/>
                        </a:rPr>
                        <a:t>请填写工厂内已使用的土地面积。其中，列入名单时指标情况，指</a:t>
                      </a:r>
                      <a:r>
                        <a:rPr lang="zh-CN" altLang="en-US" sz="1200">
                          <a:solidFill>
                            <a:srgbClr val="000000"/>
                          </a:solidFill>
                          <a:latin typeface="仿宋" panose="02010609060101010101" charset="-122"/>
                          <a:ea typeface="仿宋" panose="02010609060101010101" charset="-122"/>
                          <a:cs typeface="仿宋" panose="02010609060101010101" charset="-122"/>
                        </a:rPr>
                        <a:t>申报</a:t>
                      </a:r>
                      <a:r>
                        <a:rPr lang="en-US" sz="1200">
                          <a:solidFill>
                            <a:srgbClr val="000000"/>
                          </a:solidFill>
                          <a:latin typeface="仿宋" panose="02010609060101010101" charset="-122"/>
                          <a:ea typeface="仿宋" panose="02010609060101010101" charset="-122"/>
                          <a:cs typeface="仿宋" panose="02010609060101010101" charset="-122"/>
                        </a:rPr>
                        <a:t>年份前一年指标值。特殊情况说明是指该指标填写过程中存在不合适或有其他特殊情况时，对该指标进行补充说明时使用。</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a:txBody>
                    <a:bodyPr/>
                    <a:p>
                      <a:pPr>
                        <a:lnSpc>
                          <a:spcPct val="150000"/>
                        </a:lnSpc>
                        <a:buNone/>
                      </a:pPr>
                      <a:r>
                        <a:rPr lang="en-US" sz="1200">
                          <a:solidFill>
                            <a:srgbClr val="000000"/>
                          </a:solidFill>
                          <a:latin typeface="仿宋" panose="02010609060101010101" charset="-122"/>
                          <a:ea typeface="仿宋" panose="02010609060101010101" charset="-122"/>
                          <a:cs typeface="仿宋" panose="02010609060101010101" charset="-122"/>
                        </a:rPr>
                        <a:t>工业总</a:t>
                      </a:r>
                      <a:r>
                        <a:rPr lang="en-US" sz="1200">
                          <a:solidFill>
                            <a:srgbClr val="000000"/>
                          </a:solidFill>
                          <a:latin typeface="仿宋" panose="02010609060101010101" charset="-122"/>
                          <a:ea typeface="仿宋" panose="02010609060101010101" charset="-122"/>
                          <a:cs typeface="Times New Roman" panose="02020603050405020304" charset="0"/>
                        </a:rPr>
                        <a:t>产值</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仿宋" panose="02010609060101010101" charset="-122"/>
                          <a:ea typeface="仿宋" panose="02010609060101010101" charset="-122"/>
                          <a:cs typeface="仿宋" panose="02010609060101010101" charset="-122"/>
                        </a:rPr>
                        <a:t>万元</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仿宋" panose="02010609060101010101" charset="-122"/>
                          <a:ea typeface="仿宋" panose="02010609060101010101" charset="-122"/>
                          <a:cs typeface="仿宋" panose="02010609060101010101" charset="-122"/>
                        </a:rPr>
                        <a:t>请使用报统计局B204-1《工业产销总值及主要产品产量表》，注意B204-1表中单位为千元。</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a:txBody>
                    <a:bodyPr/>
                    <a:p>
                      <a:pPr>
                        <a:lnSpc>
                          <a:spcPct val="150000"/>
                        </a:lnSpc>
                        <a:buNone/>
                      </a:pPr>
                      <a:r>
                        <a:rPr lang="en-US" sz="1200">
                          <a:latin typeface="仿宋" panose="02010609060101010101" charset="-122"/>
                          <a:ea typeface="仿宋" panose="02010609060101010101" charset="-122"/>
                          <a:cs typeface="Times New Roman" panose="02020603050405020304" charset="0"/>
                        </a:rPr>
                        <a:t>单位用地面积产值</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latin typeface="仿宋" panose="02010609060101010101" charset="-122"/>
                          <a:ea typeface="仿宋" panose="02010609060101010101" charset="-122"/>
                          <a:cs typeface="仿宋" panose="02010609060101010101" charset="-122"/>
                        </a:rPr>
                        <a:t>万元/平方米</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200">
                          <a:solidFill>
                            <a:srgbClr val="000000"/>
                          </a:solidFill>
                          <a:latin typeface="仿宋" panose="02010609060101010101" charset="-122"/>
                          <a:ea typeface="仿宋" panose="02010609060101010101" charset="-122"/>
                          <a:cs typeface="仿宋" panose="02010609060101010101" charset="-122"/>
                        </a:rPr>
                        <a:t>请使用正确的单位。</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cxnSp>
        <p:nvCxnSpPr>
          <p:cNvPr id="6" name="直接箭头连接符 5"/>
          <p:cNvCxnSpPr/>
          <p:nvPr>
            <p:custDataLst>
              <p:tags r:id="rId2"/>
            </p:custDataLst>
          </p:nvPr>
        </p:nvCxnSpPr>
        <p:spPr>
          <a:xfrm flipH="1">
            <a:off x="3431540" y="980440"/>
            <a:ext cx="5184775" cy="15843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8741410" y="584200"/>
            <a:ext cx="3277235" cy="829945"/>
          </a:xfrm>
          <a:prstGeom prst="rect">
            <a:avLst/>
          </a:prstGeom>
          <a:noFill/>
        </p:spPr>
        <p:txBody>
          <a:bodyPr wrap="square" rtlCol="0">
            <a:spAutoFit/>
          </a:bodyPr>
          <a:p>
            <a:r>
              <a:rPr lang="zh-CN" altLang="en-US" sz="1600">
                <a:solidFill>
                  <a:srgbClr val="FF0000"/>
                </a:solidFill>
              </a:rPr>
              <a:t>填写列入名单批次前一年的数据。例如国家</a:t>
            </a:r>
            <a:r>
              <a:rPr lang="en-US" altLang="zh-CN" sz="1600">
                <a:solidFill>
                  <a:srgbClr val="FF0000"/>
                </a:solidFill>
              </a:rPr>
              <a:t>“</a:t>
            </a:r>
            <a:r>
              <a:rPr lang="zh-CN" altLang="en-US" sz="1600">
                <a:solidFill>
                  <a:srgbClr val="FF0000"/>
                </a:solidFill>
              </a:rPr>
              <a:t>2017年，第二批</a:t>
            </a:r>
            <a:r>
              <a:rPr lang="en-US" altLang="zh-CN" sz="1600">
                <a:solidFill>
                  <a:srgbClr val="FF0000"/>
                </a:solidFill>
              </a:rPr>
              <a:t>”</a:t>
            </a:r>
            <a:r>
              <a:rPr lang="zh-CN" altLang="en-US" sz="1600">
                <a:solidFill>
                  <a:srgbClr val="FF0000"/>
                </a:solidFill>
              </a:rPr>
              <a:t>的单位，填写</a:t>
            </a:r>
            <a:r>
              <a:rPr lang="en-US" altLang="zh-CN" sz="1600">
                <a:solidFill>
                  <a:srgbClr val="FF0000"/>
                </a:solidFill>
              </a:rPr>
              <a:t>2016</a:t>
            </a:r>
            <a:r>
              <a:rPr lang="zh-CN" altLang="en-US" sz="1600">
                <a:solidFill>
                  <a:srgbClr val="FF0000"/>
                </a:solidFill>
              </a:rPr>
              <a:t>年数据。</a:t>
            </a:r>
            <a:endParaRPr lang="zh-CN" altLang="en-US" sz="1600">
              <a:solidFill>
                <a:srgbClr val="FF0000"/>
              </a:solidFill>
            </a:endParaRPr>
          </a:p>
        </p:txBody>
      </p:sp>
      <p:cxnSp>
        <p:nvCxnSpPr>
          <p:cNvPr id="5" name="直接箭头连接符 4"/>
          <p:cNvCxnSpPr/>
          <p:nvPr>
            <p:custDataLst>
              <p:tags r:id="rId3"/>
            </p:custDataLst>
          </p:nvPr>
        </p:nvCxnSpPr>
        <p:spPr>
          <a:xfrm flipH="1">
            <a:off x="6671945" y="1988820"/>
            <a:ext cx="3024505" cy="7029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9840595" y="1628775"/>
            <a:ext cx="2289175" cy="1076325"/>
          </a:xfrm>
          <a:prstGeom prst="rect">
            <a:avLst/>
          </a:prstGeom>
          <a:noFill/>
        </p:spPr>
        <p:txBody>
          <a:bodyPr wrap="square" rtlCol="0" anchor="t">
            <a:spAutoFit/>
          </a:bodyPr>
          <a:p>
            <a:r>
              <a:rPr lang="zh-CN" altLang="en-US" sz="1600">
                <a:solidFill>
                  <a:srgbClr val="FF0000"/>
                </a:solidFill>
                <a:sym typeface="+mn-ea"/>
              </a:rPr>
              <a:t>如果出现指标不适用或企业特殊情况需对填报内容进行解释时，在此处</a:t>
            </a:r>
            <a:r>
              <a:rPr lang="zh-CN" altLang="en-US" sz="1600">
                <a:solidFill>
                  <a:srgbClr val="FF0000"/>
                </a:solidFill>
                <a:sym typeface="+mn-ea"/>
              </a:rPr>
              <a:t>补充说明。</a:t>
            </a:r>
            <a:endParaRPr lang="zh-CN" altLang="en-US" sz="1600">
              <a:solidFill>
                <a:srgbClr val="FF0000"/>
              </a:solidFill>
              <a:sym typeface="+mn-ea"/>
            </a:endParaRPr>
          </a:p>
        </p:txBody>
      </p:sp>
      <p:cxnSp>
        <p:nvCxnSpPr>
          <p:cNvPr id="8" name="直接箭头连接符 7"/>
          <p:cNvCxnSpPr/>
          <p:nvPr>
            <p:custDataLst>
              <p:tags r:id="rId4"/>
            </p:custDataLst>
          </p:nvPr>
        </p:nvCxnSpPr>
        <p:spPr>
          <a:xfrm flipH="1">
            <a:off x="9408160" y="4077335"/>
            <a:ext cx="6477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文本框 8"/>
          <p:cNvSpPr txBox="1"/>
          <p:nvPr>
            <p:custDataLst>
              <p:tags r:id="rId5"/>
            </p:custDataLst>
          </p:nvPr>
        </p:nvSpPr>
        <p:spPr>
          <a:xfrm>
            <a:off x="10056495" y="3644900"/>
            <a:ext cx="2172970" cy="1076325"/>
          </a:xfrm>
          <a:prstGeom prst="rect">
            <a:avLst/>
          </a:prstGeom>
          <a:noFill/>
        </p:spPr>
        <p:txBody>
          <a:bodyPr wrap="square" rtlCol="0">
            <a:spAutoFit/>
          </a:bodyPr>
          <a:p>
            <a:r>
              <a:rPr lang="zh-CN" altLang="en-US" sz="1600">
                <a:solidFill>
                  <a:srgbClr val="FF0000"/>
                </a:solidFill>
              </a:rPr>
              <a:t>后期预留用地可扣除后填写，该指标可来源于土地证、厂房租赁合同</a:t>
            </a:r>
            <a:r>
              <a:rPr lang="zh-CN" altLang="en-US" sz="1600">
                <a:solidFill>
                  <a:srgbClr val="FF0000"/>
                </a:solidFill>
              </a:rPr>
              <a:t>等。</a:t>
            </a:r>
            <a:endParaRPr lang="zh-CN" altLang="en-US" sz="1600">
              <a:solidFill>
                <a:srgbClr val="FF0000"/>
              </a:solidFill>
            </a:endParaRPr>
          </a:p>
        </p:txBody>
      </p:sp>
      <p:cxnSp>
        <p:nvCxnSpPr>
          <p:cNvPr id="11" name="直接箭头连接符 10"/>
          <p:cNvCxnSpPr/>
          <p:nvPr>
            <p:custDataLst>
              <p:tags r:id="rId6"/>
            </p:custDataLst>
          </p:nvPr>
        </p:nvCxnSpPr>
        <p:spPr>
          <a:xfrm flipH="1">
            <a:off x="9408160" y="5157470"/>
            <a:ext cx="6477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056495" y="5013325"/>
            <a:ext cx="2472690" cy="337185"/>
          </a:xfrm>
          <a:prstGeom prst="rect">
            <a:avLst/>
          </a:prstGeom>
          <a:noFill/>
        </p:spPr>
        <p:txBody>
          <a:bodyPr wrap="square" rtlCol="0" anchor="t">
            <a:spAutoFit/>
          </a:bodyPr>
          <a:p>
            <a:r>
              <a:rPr lang="zh-CN" altLang="en-US" sz="1600">
                <a:solidFill>
                  <a:srgbClr val="FF0000"/>
                </a:solidFill>
                <a:sym typeface="+mn-ea"/>
              </a:rPr>
              <a:t>请注意单位</a:t>
            </a:r>
            <a:r>
              <a:rPr lang="zh-CN" altLang="en-US" sz="1600">
                <a:solidFill>
                  <a:srgbClr val="FF0000"/>
                </a:solidFill>
                <a:sym typeface="+mn-ea"/>
              </a:rPr>
              <a:t>转换。</a:t>
            </a:r>
            <a:endParaRPr lang="zh-CN" altLang="en-US" sz="1600">
              <a:solidFill>
                <a:srgbClr val="FF0000"/>
              </a:solidFill>
              <a:sym typeface="+mn-ea"/>
            </a:endParaRPr>
          </a:p>
        </p:txBody>
      </p:sp>
      <p:cxnSp>
        <p:nvCxnSpPr>
          <p:cNvPr id="13" name="直接箭头连接符 12"/>
          <p:cNvCxnSpPr/>
          <p:nvPr>
            <p:custDataLst>
              <p:tags r:id="rId7"/>
            </p:custDataLst>
          </p:nvPr>
        </p:nvCxnSpPr>
        <p:spPr>
          <a:xfrm flipH="1">
            <a:off x="9336405" y="5949315"/>
            <a:ext cx="6477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8"/>
            </p:custDataLst>
          </p:nvPr>
        </p:nvSpPr>
        <p:spPr>
          <a:xfrm>
            <a:off x="10055860" y="5661025"/>
            <a:ext cx="2073275" cy="583565"/>
          </a:xfrm>
          <a:prstGeom prst="rect">
            <a:avLst/>
          </a:prstGeom>
          <a:noFill/>
        </p:spPr>
        <p:txBody>
          <a:bodyPr wrap="square" rtlCol="0" anchor="t">
            <a:spAutoFit/>
          </a:bodyPr>
          <a:p>
            <a:r>
              <a:rPr lang="zh-CN" altLang="en-US" sz="1600">
                <a:solidFill>
                  <a:srgbClr val="FF0000"/>
                </a:solidFill>
                <a:sym typeface="+mn-ea"/>
              </a:rPr>
              <a:t>该指标等于产值除以上一行的用地</a:t>
            </a:r>
            <a:r>
              <a:rPr lang="zh-CN" altLang="en-US" sz="1600">
                <a:solidFill>
                  <a:srgbClr val="FF0000"/>
                </a:solidFill>
                <a:sym typeface="+mn-ea"/>
              </a:rPr>
              <a:t>面积。</a:t>
            </a:r>
            <a:endParaRPr lang="zh-CN" altLang="en-US" sz="1600">
              <a:solidFill>
                <a:srgbClr val="FF0000"/>
              </a:solidFill>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2800" b="1" dirty="0">
                <a:solidFill>
                  <a:srgbClr val="01458E"/>
                </a:solidFill>
                <a:latin typeface="微软雅黑" panose="020B0503020204020204" charset="-122"/>
                <a:ea typeface="微软雅黑" panose="020B0503020204020204" charset="-122"/>
                <a:cs typeface="+mn-cs"/>
              </a:rPr>
              <a:t>二、绿色工厂动态管理表的填报</a:t>
            </a:r>
            <a:endParaRPr lang="zh-CN" altLang="en-US" sz="2800" b="1" dirty="0">
              <a:solidFill>
                <a:srgbClr val="01458E"/>
              </a:solidFill>
              <a:latin typeface="微软雅黑" panose="020B0503020204020204" charset="-122"/>
              <a:ea typeface="微软雅黑" panose="020B0503020204020204" charset="-122"/>
              <a:cs typeface="+mn-cs"/>
            </a:endParaRPr>
          </a:p>
        </p:txBody>
      </p:sp>
      <p:graphicFrame>
        <p:nvGraphicFramePr>
          <p:cNvPr id="4" name="表格 3"/>
          <p:cNvGraphicFramePr/>
          <p:nvPr>
            <p:custDataLst>
              <p:tags r:id="rId1"/>
            </p:custDataLst>
          </p:nvPr>
        </p:nvGraphicFramePr>
        <p:xfrm>
          <a:off x="47625" y="1125220"/>
          <a:ext cx="10033635" cy="5669915"/>
        </p:xfrm>
        <a:graphic>
          <a:graphicData uri="http://schemas.openxmlformats.org/drawingml/2006/table">
            <a:tbl>
              <a:tblPr/>
              <a:tblGrid>
                <a:gridCol w="682625"/>
                <a:gridCol w="719455"/>
                <a:gridCol w="753745"/>
                <a:gridCol w="1395730"/>
                <a:gridCol w="1017270"/>
                <a:gridCol w="369570"/>
                <a:gridCol w="1377315"/>
                <a:gridCol w="487680"/>
                <a:gridCol w="3230245"/>
              </a:tblGrid>
              <a:tr h="228600">
                <a:tc gridSpan="9">
                  <a:txBody>
                    <a:bodyPr/>
                    <a:p>
                      <a:pPr algn="ctr">
                        <a:lnSpc>
                          <a:spcPct val="150000"/>
                        </a:lnSpc>
                        <a:buNone/>
                      </a:pPr>
                      <a:r>
                        <a:rPr lang="en-US" sz="1000" b="1">
                          <a:solidFill>
                            <a:srgbClr val="000000"/>
                          </a:solidFill>
                          <a:latin typeface="仿宋" panose="02010609060101010101" charset="-122"/>
                          <a:ea typeface="仿宋" panose="02010609060101010101" charset="-122"/>
                          <a:cs typeface="仿宋" panose="02010609060101010101" charset="-122"/>
                        </a:rPr>
                        <a:t>能源消费情况</a:t>
                      </a:r>
                      <a:endParaRPr lang="en-US" altLang="en-US" sz="1000" b="1">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21005">
                <a:tc gridSpan="2">
                  <a:txBody>
                    <a:bodyPr/>
                    <a:p>
                      <a:pPr>
                        <a:lnSpc>
                          <a:spcPct val="150000"/>
                        </a:lnSpc>
                        <a:buNone/>
                      </a:pPr>
                      <a:r>
                        <a:rPr lang="en-US" sz="1000">
                          <a:solidFill>
                            <a:srgbClr val="000000"/>
                          </a:solidFill>
                          <a:latin typeface="仿宋" panose="02010609060101010101" charset="-122"/>
                          <a:ea typeface="仿宋" panose="02010609060101010101" charset="-122"/>
                          <a:cs typeface="仿宋" panose="02010609060101010101" charset="-122"/>
                        </a:rPr>
                        <a:t>年综合能源消费量</a:t>
                      </a:r>
                      <a:endParaRPr lang="en-US" altLang="en-US" sz="10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lnSpc>
                          <a:spcPct val="150000"/>
                        </a:lnSpc>
                        <a:buNone/>
                      </a:pPr>
                      <a:r>
                        <a:rPr lang="en-US" sz="1000">
                          <a:solidFill>
                            <a:srgbClr val="000000"/>
                          </a:solidFill>
                          <a:latin typeface="仿宋" panose="02010609060101010101" charset="-122"/>
                          <a:ea typeface="仿宋" panose="02010609060101010101" charset="-122"/>
                          <a:cs typeface="仿宋" panose="02010609060101010101" charset="-122"/>
                        </a:rPr>
                        <a:t>单位：</a:t>
                      </a:r>
                      <a:endParaRPr lang="en-US" altLang="en-US" sz="10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ct val="150000"/>
                        </a:lnSpc>
                        <a:buNone/>
                      </a:pPr>
                      <a:r>
                        <a:rPr lang="en-US" sz="1000">
                          <a:solidFill>
                            <a:srgbClr val="000000"/>
                          </a:solidFill>
                          <a:latin typeface="Times New Roman" panose="02020603050405020304" charset="0"/>
                          <a:cs typeface="Times New Roman" panose="02020603050405020304" charset="0"/>
                        </a:rPr>
                        <a:t> </a:t>
                      </a:r>
                      <a:endParaRPr lang="en-US" altLang="en-US" sz="1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a:lnSpc>
                          <a:spcPct val="150000"/>
                        </a:lnSpc>
                        <a:buNone/>
                      </a:pPr>
                      <a:r>
                        <a:rPr lang="en-US" sz="1000">
                          <a:solidFill>
                            <a:srgbClr val="000000"/>
                          </a:solidFill>
                          <a:latin typeface="Times New Roman" panose="02020603050405020304" charset="0"/>
                          <a:cs typeface="Times New Roman" panose="02020603050405020304" charset="0"/>
                        </a:rPr>
                        <a:t> </a:t>
                      </a:r>
                      <a:endParaRPr lang="en-US" altLang="en-US" sz="1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lgn="ctr">
                        <a:lnSpc>
                          <a:spcPct val="150000"/>
                        </a:lnSpc>
                        <a:buNone/>
                      </a:pPr>
                      <a:r>
                        <a:rPr lang="en-US" sz="1000">
                          <a:solidFill>
                            <a:srgbClr val="000000"/>
                          </a:solidFill>
                          <a:latin typeface="Times New Roman" panose="02020603050405020304" charset="0"/>
                          <a:cs typeface="Times New Roman" panose="02020603050405020304" charset="0"/>
                        </a:rPr>
                        <a:t> </a:t>
                      </a:r>
                      <a:endParaRPr lang="en-US" altLang="en-US" sz="1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000">
                          <a:solidFill>
                            <a:srgbClr val="000000"/>
                          </a:solidFill>
                          <a:latin typeface="Times New Roman" panose="02020603050405020304" charset="0"/>
                          <a:cs typeface="Times New Roman" panose="02020603050405020304" charset="0"/>
                        </a:rPr>
                        <a:t> </a:t>
                      </a:r>
                      <a:endParaRPr lang="en-US" altLang="en-US" sz="1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000">
                          <a:solidFill>
                            <a:srgbClr val="000000"/>
                          </a:solidFill>
                          <a:latin typeface="仿宋" panose="02010609060101010101" charset="-122"/>
                          <a:ea typeface="仿宋" panose="02010609060101010101" charset="-122"/>
                          <a:cs typeface="仿宋" panose="02010609060101010101" charset="-122"/>
                        </a:rPr>
                        <a:t>请使用报统计局的《</a:t>
                      </a:r>
                      <a:r>
                        <a:rPr lang="en-US" sz="1000">
                          <a:solidFill>
                            <a:srgbClr val="000000"/>
                          </a:solidFill>
                          <a:latin typeface="仿宋" panose="02010609060101010101" charset="-122"/>
                          <a:ea typeface="仿宋" panose="02010609060101010101" charset="-122"/>
                          <a:cs typeface="Times New Roman" panose="02020603050405020304" charset="0"/>
                        </a:rPr>
                        <a:t>能源购进、消费与库存</a:t>
                      </a:r>
                      <a:r>
                        <a:rPr lang="en-US" sz="1000">
                          <a:solidFill>
                            <a:srgbClr val="000000"/>
                          </a:solidFill>
                          <a:latin typeface="仿宋" panose="02010609060101010101" charset="-122"/>
                          <a:ea typeface="仿宋" panose="02010609060101010101" charset="-122"/>
                          <a:cs typeface="仿宋" panose="02010609060101010101" charset="-122"/>
                        </a:rPr>
                        <a:t>》表中数据</a:t>
                      </a:r>
                      <a:endParaRPr lang="en-US" altLang="en-US" sz="10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200">
                <a:tc gridSpan="2">
                  <a:txBody>
                    <a:bodyPr/>
                    <a:p>
                      <a:pPr>
                        <a:lnSpc>
                          <a:spcPct val="150000"/>
                        </a:lnSpc>
                        <a:buNone/>
                      </a:pPr>
                      <a:r>
                        <a:rPr lang="en-US" sz="1000">
                          <a:solidFill>
                            <a:srgbClr val="000000"/>
                          </a:solidFill>
                          <a:latin typeface="仿宋" panose="02010609060101010101" charset="-122"/>
                          <a:ea typeface="仿宋" panose="02010609060101010101" charset="-122"/>
                          <a:cs typeface="仿宋" panose="02010609060101010101" charset="-122"/>
                        </a:rPr>
                        <a:t>厂区内生产的可再生能源量</a:t>
                      </a:r>
                      <a:endParaRPr lang="en-US" altLang="en-US" sz="10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lnSpc>
                          <a:spcPct val="150000"/>
                        </a:lnSpc>
                        <a:buNone/>
                      </a:pPr>
                      <a:r>
                        <a:rPr lang="en-US" sz="1000">
                          <a:solidFill>
                            <a:srgbClr val="000000"/>
                          </a:solidFill>
                          <a:latin typeface="仿宋" panose="02010609060101010101" charset="-122"/>
                          <a:ea typeface="仿宋" panose="02010609060101010101" charset="-122"/>
                          <a:cs typeface="仿宋" panose="02010609060101010101" charset="-122"/>
                        </a:rPr>
                        <a:t>吨标准煤</a:t>
                      </a:r>
                      <a:endParaRPr lang="en-US" altLang="en-US" sz="10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ct val="150000"/>
                        </a:lnSpc>
                        <a:buNone/>
                      </a:pPr>
                      <a:r>
                        <a:rPr lang="en-US" sz="1000">
                          <a:solidFill>
                            <a:srgbClr val="000000"/>
                          </a:solidFill>
                          <a:latin typeface="Times New Roman" panose="02020603050405020304" charset="0"/>
                          <a:cs typeface="Times New Roman" panose="02020603050405020304" charset="0"/>
                        </a:rPr>
                        <a:t> </a:t>
                      </a:r>
                      <a:endParaRPr lang="en-US" altLang="en-US" sz="1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a:lnSpc>
                          <a:spcPct val="150000"/>
                        </a:lnSpc>
                        <a:buNone/>
                      </a:pPr>
                      <a:r>
                        <a:rPr lang="en-US" sz="1000">
                          <a:solidFill>
                            <a:srgbClr val="000000"/>
                          </a:solidFill>
                          <a:latin typeface="Times New Roman" panose="02020603050405020304" charset="0"/>
                          <a:cs typeface="Times New Roman" panose="02020603050405020304" charset="0"/>
                        </a:rPr>
                        <a:t> </a:t>
                      </a:r>
                      <a:endParaRPr lang="en-US" altLang="en-US" sz="1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lgn="ctr">
                        <a:lnSpc>
                          <a:spcPct val="150000"/>
                        </a:lnSpc>
                        <a:buNone/>
                      </a:pPr>
                      <a:r>
                        <a:rPr lang="en-US" sz="1000">
                          <a:solidFill>
                            <a:srgbClr val="000000"/>
                          </a:solidFill>
                          <a:latin typeface="Times New Roman" panose="02020603050405020304" charset="0"/>
                          <a:cs typeface="Times New Roman" panose="02020603050405020304" charset="0"/>
                        </a:rPr>
                        <a:t> </a:t>
                      </a:r>
                      <a:endParaRPr lang="en-US" altLang="en-US" sz="1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000">
                          <a:solidFill>
                            <a:srgbClr val="000000"/>
                          </a:solidFill>
                          <a:latin typeface="Times New Roman" panose="02020603050405020304" charset="0"/>
                          <a:cs typeface="Times New Roman" panose="02020603050405020304" charset="0"/>
                        </a:rPr>
                        <a:t> </a:t>
                      </a:r>
                      <a:endParaRPr lang="en-US" altLang="en-US" sz="1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000">
                          <a:solidFill>
                            <a:srgbClr val="000000"/>
                          </a:solidFill>
                          <a:latin typeface="仿宋" panose="02010609060101010101" charset="-122"/>
                          <a:ea typeface="仿宋" panose="02010609060101010101" charset="-122"/>
                          <a:cs typeface="仿宋" panose="02010609060101010101" charset="-122"/>
                        </a:rPr>
                        <a:t>仅限工厂边界内生产的可再生能源量（吨标准煤），不考虑外购绿电等情况</a:t>
                      </a:r>
                      <a:endParaRPr lang="en-US" altLang="en-US" sz="10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85800">
                <a:tc rowSpan="7">
                  <a:txBody>
                    <a:bodyPr/>
                    <a:p>
                      <a:pPr>
                        <a:lnSpc>
                          <a:spcPct val="150000"/>
                        </a:lnSpc>
                        <a:buNone/>
                      </a:pPr>
                      <a:r>
                        <a:rPr lang="en-US" sz="1000">
                          <a:solidFill>
                            <a:srgbClr val="000000"/>
                          </a:solidFill>
                          <a:latin typeface="仿宋" panose="02010609060101010101" charset="-122"/>
                          <a:ea typeface="仿宋" panose="02010609060101010101" charset="-122"/>
                          <a:cs typeface="仿宋" panose="02010609060101010101" charset="-122"/>
                        </a:rPr>
                        <a:t>主要产品1名称：</a:t>
                      </a:r>
                      <a:endParaRPr lang="en-US" sz="1000">
                        <a:solidFill>
                          <a:srgbClr val="000000"/>
                        </a:solidFill>
                        <a:highlight>
                          <a:srgbClr val="FF0000"/>
                        </a:highlight>
                        <a:latin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ct val="150000"/>
                        </a:lnSpc>
                        <a:buNone/>
                      </a:pPr>
                      <a:r>
                        <a:rPr lang="en-US" sz="1000">
                          <a:solidFill>
                            <a:srgbClr val="000000"/>
                          </a:solidFill>
                          <a:latin typeface="仿宋" panose="02010609060101010101" charset="-122"/>
                          <a:ea typeface="仿宋" panose="02010609060101010101" charset="-122"/>
                          <a:cs typeface="仿宋" panose="02010609060101010101" charset="-122"/>
                        </a:rPr>
                        <a:t>单位产品综合能耗</a:t>
                      </a:r>
                      <a:endParaRPr lang="en-US" altLang="en-US" sz="10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ct val="150000"/>
                        </a:lnSpc>
                        <a:buNone/>
                      </a:pPr>
                      <a:r>
                        <a:rPr lang="en-US" sz="1000">
                          <a:solidFill>
                            <a:srgbClr val="000000"/>
                          </a:solidFill>
                          <a:latin typeface="仿宋" panose="02010609060101010101" charset="-122"/>
                          <a:ea typeface="仿宋" panose="02010609060101010101" charset="-122"/>
                          <a:cs typeface="仿宋" panose="02010609060101010101" charset="-122"/>
                        </a:rPr>
                        <a:t>单位： </a:t>
                      </a:r>
                      <a:endParaRPr lang="en-US" altLang="en-US" sz="10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ct val="150000"/>
                        </a:lnSpc>
                        <a:buNone/>
                      </a:pPr>
                      <a:r>
                        <a:rPr lang="en-US" sz="1000">
                          <a:solidFill>
                            <a:srgbClr val="000000"/>
                          </a:solidFill>
                          <a:latin typeface="Times New Roman" panose="02020603050405020304" charset="0"/>
                          <a:cs typeface="Times New Roman" panose="02020603050405020304" charset="0"/>
                        </a:rPr>
                        <a:t> </a:t>
                      </a:r>
                      <a:endParaRPr lang="en-US" altLang="en-US" sz="1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a:lnSpc>
                          <a:spcPct val="150000"/>
                        </a:lnSpc>
                        <a:buNone/>
                      </a:pPr>
                      <a:r>
                        <a:rPr lang="en-US" sz="1000">
                          <a:solidFill>
                            <a:srgbClr val="000000"/>
                          </a:solidFill>
                          <a:latin typeface="Times New Roman" panose="02020603050405020304" charset="0"/>
                          <a:cs typeface="Times New Roman" panose="02020603050405020304" charset="0"/>
                        </a:rPr>
                        <a:t> </a:t>
                      </a:r>
                      <a:endParaRPr lang="en-US" altLang="en-US" sz="1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lgn="ctr">
                        <a:lnSpc>
                          <a:spcPct val="150000"/>
                        </a:lnSpc>
                        <a:buNone/>
                      </a:pPr>
                      <a:r>
                        <a:rPr lang="en-US" sz="1000">
                          <a:solidFill>
                            <a:srgbClr val="000000"/>
                          </a:solidFill>
                          <a:latin typeface="Times New Roman" panose="02020603050405020304" charset="0"/>
                          <a:cs typeface="Times New Roman" panose="02020603050405020304" charset="0"/>
                        </a:rPr>
                        <a:t> </a:t>
                      </a:r>
                      <a:endParaRPr lang="en-US" altLang="en-US" sz="1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000">
                          <a:solidFill>
                            <a:srgbClr val="000000"/>
                          </a:solidFill>
                          <a:latin typeface="Times New Roman" panose="02020603050405020304" charset="0"/>
                          <a:cs typeface="Times New Roman" panose="02020603050405020304" charset="0"/>
                        </a:rPr>
                        <a:t> </a:t>
                      </a:r>
                      <a:endParaRPr lang="en-US" altLang="en-US" sz="1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000">
                          <a:solidFill>
                            <a:srgbClr val="000000"/>
                          </a:solidFill>
                          <a:latin typeface="仿宋" panose="02010609060101010101" charset="-122"/>
                          <a:ea typeface="仿宋" panose="02010609060101010101" charset="-122"/>
                          <a:cs typeface="仿宋" panose="02010609060101010101" charset="-122"/>
                        </a:rPr>
                        <a:t>请根据GB/T 2589《综合能耗计算通则》或本行业的能耗限额标准，对工厂边界内主要的产品单耗情况进行测算。如产品单耗的单位不在可选范围，请手动填写。</a:t>
                      </a:r>
                      <a:endParaRPr lang="en-US" altLang="en-US" sz="10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860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a:lnSpc>
                          <a:spcPct val="150000"/>
                        </a:lnSpc>
                        <a:buNone/>
                      </a:pPr>
                      <a:r>
                        <a:rPr lang="en-US" sz="1000">
                          <a:solidFill>
                            <a:srgbClr val="000000"/>
                          </a:solidFill>
                          <a:latin typeface="仿宋" panose="02010609060101010101" charset="-122"/>
                          <a:ea typeface="仿宋" panose="02010609060101010101" charset="-122"/>
                          <a:cs typeface="仿宋" panose="02010609060101010101" charset="-122"/>
                        </a:rPr>
                        <a:t>对标标准名称</a:t>
                      </a:r>
                      <a:endParaRPr lang="en-US" altLang="en-US" sz="10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4">
                  <a:txBody>
                    <a:bodyPr/>
                    <a:p>
                      <a:pPr algn="ctr">
                        <a:lnSpc>
                          <a:spcPct val="150000"/>
                        </a:lnSpc>
                        <a:buNone/>
                      </a:pPr>
                      <a:r>
                        <a:rPr lang="en-US" sz="1000">
                          <a:solidFill>
                            <a:srgbClr val="000000"/>
                          </a:solidFill>
                          <a:latin typeface="Times New Roman" panose="02020603050405020304" charset="0"/>
                          <a:cs typeface="Times New Roman" panose="02020603050405020304" charset="0"/>
                        </a:rPr>
                        <a:t> </a:t>
                      </a:r>
                      <a:endParaRPr lang="en-US" altLang="en-US" sz="1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lgn="ctr">
                        <a:lnSpc>
                          <a:spcPct val="150000"/>
                        </a:lnSpc>
                        <a:buNone/>
                      </a:pPr>
                      <a:r>
                        <a:rPr lang="en-US" sz="1000">
                          <a:solidFill>
                            <a:srgbClr val="000000"/>
                          </a:solidFill>
                          <a:latin typeface="Times New Roman" panose="02020603050405020304" charset="0"/>
                          <a:cs typeface="Times New Roman" panose="02020603050405020304" charset="0"/>
                        </a:rPr>
                        <a:t> </a:t>
                      </a:r>
                      <a:endParaRPr lang="en-US" altLang="en-US" sz="1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6">
                  <a:txBody>
                    <a:bodyPr/>
                    <a:p>
                      <a:pPr algn="ctr">
                        <a:lnSpc>
                          <a:spcPct val="150000"/>
                        </a:lnSpc>
                        <a:buNone/>
                      </a:pPr>
                      <a:r>
                        <a:rPr lang="en-US" sz="1000">
                          <a:solidFill>
                            <a:srgbClr val="000000"/>
                          </a:solidFill>
                          <a:latin typeface="仿宋" panose="02010609060101010101" charset="-122"/>
                          <a:ea typeface="仿宋" panose="02010609060101010101" charset="-122"/>
                          <a:cs typeface="仿宋" panose="02010609060101010101" charset="-122"/>
                        </a:rPr>
                        <a:t>请自行与本行业的国家能源消耗限额标准（可在https://std.samr.gov.cn/查找）以及《高耗能行业重点领域能效标杆水平和基准水平》(https://www.ndrc.gov.cn/xwdt/tzgg/202111/t20211115_1304013.html?code=&amp;state=123）进行对标，指标单位与前一行单位产品综合能耗一致。限额标准中先进值与标杆值相同的，勾选标杆值。</a:t>
                      </a:r>
                      <a:endParaRPr lang="en-US" sz="1000">
                        <a:solidFill>
                          <a:srgbClr val="000000"/>
                        </a:solidFill>
                        <a:latin typeface="仿宋" panose="02010609060101010101" charset="-122"/>
                        <a:ea typeface="仿宋" panose="02010609060101010101" charset="-122"/>
                        <a:cs typeface="仿宋" panose="02010609060101010101" charset="-122"/>
                      </a:endParaRPr>
                    </a:p>
                    <a:p>
                      <a:pPr algn="ctr">
                        <a:lnSpc>
                          <a:spcPct val="150000"/>
                        </a:lnSpc>
                        <a:buNone/>
                      </a:pPr>
                      <a:r>
                        <a:rPr lang="en-US" altLang="zh-CN" sz="1000">
                          <a:solidFill>
                            <a:srgbClr val="000000"/>
                          </a:solidFill>
                          <a:latin typeface="仿宋" panose="02010609060101010101" charset="-122"/>
                          <a:ea typeface="仿宋" panose="02010609060101010101" charset="-122"/>
                        </a:rPr>
                        <a:t> </a:t>
                      </a:r>
                      <a:endParaRPr lang="en-US" sz="10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860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p>
                      <a:pPr algn="ctr">
                        <a:lnSpc>
                          <a:spcPct val="150000"/>
                        </a:lnSpc>
                        <a:buNone/>
                      </a:pPr>
                      <a:r>
                        <a:rPr lang="en-US" sz="1000">
                          <a:solidFill>
                            <a:srgbClr val="000000"/>
                          </a:solidFill>
                          <a:latin typeface="仿宋" panose="02010609060101010101" charset="-122"/>
                          <a:ea typeface="仿宋" panose="02010609060101010101" charset="-122"/>
                          <a:cs typeface="仿宋" panose="02010609060101010101" charset="-122"/>
                        </a:rPr>
                        <a:t>能源消耗限额标准限额值/限定值水平（或3级能耗限额等级）</a:t>
                      </a:r>
                      <a:endParaRPr lang="en-US" sz="10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algn="ctr">
                        <a:lnSpc>
                          <a:spcPct val="150000"/>
                        </a:lnSpc>
                        <a:buNone/>
                      </a:pPr>
                      <a:r>
                        <a:rPr lang="en-US" sz="1000">
                          <a:solidFill>
                            <a:srgbClr val="000000"/>
                          </a:solidFill>
                          <a:latin typeface="Times New Roman" panose="02020603050405020304" charset="0"/>
                          <a:cs typeface="Times New Roman" panose="02020603050405020304" charset="0"/>
                        </a:rPr>
                        <a:t> </a:t>
                      </a:r>
                      <a:endParaRPr lang="en-US" altLang="en-US" sz="1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lgn="ctr">
                        <a:lnSpc>
                          <a:spcPct val="150000"/>
                        </a:lnSpc>
                        <a:buNone/>
                      </a:pPr>
                      <a:r>
                        <a:rPr lang="en-US" sz="1000">
                          <a:solidFill>
                            <a:srgbClr val="000000"/>
                          </a:solidFill>
                          <a:latin typeface="Times New Roman" panose="02020603050405020304" charset="0"/>
                          <a:cs typeface="Times New Roman" panose="02020603050405020304" charset="0"/>
                        </a:rPr>
                        <a:t> </a:t>
                      </a:r>
                      <a:endParaRPr lang="en-US" altLang="en-US" sz="1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860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p>
                      <a:pPr algn="ctr">
                        <a:lnSpc>
                          <a:spcPct val="150000"/>
                        </a:lnSpc>
                        <a:buNone/>
                      </a:pPr>
                      <a:r>
                        <a:rPr lang="en-US" sz="1000">
                          <a:solidFill>
                            <a:srgbClr val="000000"/>
                          </a:solidFill>
                          <a:latin typeface="仿宋" panose="02010609060101010101" charset="-122"/>
                          <a:ea typeface="仿宋" panose="02010609060101010101" charset="-122"/>
                          <a:cs typeface="仿宋" panose="02010609060101010101" charset="-122"/>
                        </a:rPr>
                        <a:t>国家能源消耗限额标准准入值水平（或2级能耗限额等级）</a:t>
                      </a:r>
                      <a:endParaRPr lang="en-US" sz="10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algn="ctr">
                        <a:lnSpc>
                          <a:spcPct val="150000"/>
                        </a:lnSpc>
                        <a:buNone/>
                      </a:pPr>
                      <a:r>
                        <a:rPr lang="en-US" sz="1000">
                          <a:solidFill>
                            <a:srgbClr val="000000"/>
                          </a:solidFill>
                          <a:latin typeface="Times New Roman" panose="02020603050405020304" charset="0"/>
                          <a:cs typeface="Times New Roman" panose="02020603050405020304" charset="0"/>
                        </a:rPr>
                        <a:t> </a:t>
                      </a:r>
                      <a:endParaRPr lang="en-US" altLang="en-US" sz="1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lgn="ctr">
                        <a:lnSpc>
                          <a:spcPct val="150000"/>
                        </a:lnSpc>
                        <a:buNone/>
                      </a:pPr>
                      <a:r>
                        <a:rPr lang="en-US" sz="1000">
                          <a:solidFill>
                            <a:srgbClr val="000000"/>
                          </a:solidFill>
                          <a:latin typeface="Times New Roman" panose="02020603050405020304" charset="0"/>
                          <a:cs typeface="Times New Roman" panose="02020603050405020304" charset="0"/>
                        </a:rPr>
                        <a:t> </a:t>
                      </a:r>
                      <a:endParaRPr lang="en-US" altLang="en-US" sz="1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860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p>
                      <a:pPr algn="ctr">
                        <a:lnSpc>
                          <a:spcPct val="150000"/>
                        </a:lnSpc>
                        <a:buNone/>
                      </a:pPr>
                      <a:r>
                        <a:rPr lang="en-US" sz="1000">
                          <a:solidFill>
                            <a:srgbClr val="000000"/>
                          </a:solidFill>
                          <a:latin typeface="仿宋" panose="02010609060101010101" charset="-122"/>
                          <a:ea typeface="仿宋" panose="02010609060101010101" charset="-122"/>
                          <a:cs typeface="仿宋" panose="02010609060101010101" charset="-122"/>
                        </a:rPr>
                        <a:t>达到国家能源消耗限额标准先进值水平（或1级能耗限额等级）</a:t>
                      </a:r>
                      <a:endParaRPr lang="en-US" sz="10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algn="ctr">
                        <a:lnSpc>
                          <a:spcPct val="150000"/>
                        </a:lnSpc>
                        <a:buNone/>
                      </a:pPr>
                      <a:r>
                        <a:rPr lang="en-US" sz="1000">
                          <a:solidFill>
                            <a:srgbClr val="000000"/>
                          </a:solidFill>
                          <a:latin typeface="Times New Roman" panose="02020603050405020304" charset="0"/>
                          <a:cs typeface="Times New Roman" panose="02020603050405020304" charset="0"/>
                        </a:rPr>
                        <a:t> </a:t>
                      </a:r>
                      <a:endParaRPr lang="en-US" altLang="en-US" sz="1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lgn="ctr">
                        <a:lnSpc>
                          <a:spcPct val="150000"/>
                        </a:lnSpc>
                        <a:buNone/>
                      </a:pPr>
                      <a:r>
                        <a:rPr lang="en-US" sz="1000">
                          <a:solidFill>
                            <a:srgbClr val="000000"/>
                          </a:solidFill>
                          <a:latin typeface="Times New Roman" panose="02020603050405020304" charset="0"/>
                          <a:cs typeface="Times New Roman" panose="02020603050405020304" charset="0"/>
                        </a:rPr>
                        <a:t> </a:t>
                      </a:r>
                      <a:endParaRPr lang="en-US" altLang="en-US" sz="1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860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p>
                      <a:pPr algn="ctr">
                        <a:lnSpc>
                          <a:spcPct val="150000"/>
                        </a:lnSpc>
                        <a:buNone/>
                      </a:pPr>
                      <a:r>
                        <a:rPr lang="en-US" sz="1000">
                          <a:solidFill>
                            <a:srgbClr val="000000"/>
                          </a:solidFill>
                          <a:latin typeface="仿宋" panose="02010609060101010101" charset="-122"/>
                          <a:ea typeface="仿宋" panose="02010609060101010101" charset="-122"/>
                          <a:cs typeface="仿宋" panose="02010609060101010101" charset="-122"/>
                        </a:rPr>
                        <a:t>《高耗能行业重点领域能效标杆水平和基准水平》中的标杆值</a:t>
                      </a:r>
                      <a:endParaRPr lang="en-US" altLang="en-US" sz="10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algn="ctr">
                        <a:lnSpc>
                          <a:spcPct val="150000"/>
                        </a:lnSpc>
                        <a:buNone/>
                      </a:pPr>
                      <a:r>
                        <a:rPr lang="en-US" sz="1000">
                          <a:solidFill>
                            <a:srgbClr val="000000"/>
                          </a:solidFill>
                          <a:latin typeface="Times New Roman" panose="02020603050405020304" charset="0"/>
                          <a:cs typeface="Times New Roman" panose="02020603050405020304" charset="0"/>
                        </a:rPr>
                        <a:t> </a:t>
                      </a:r>
                      <a:endParaRPr lang="en-US" altLang="en-US" sz="1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lgn="ctr">
                        <a:lnSpc>
                          <a:spcPct val="150000"/>
                        </a:lnSpc>
                        <a:buNone/>
                      </a:pPr>
                      <a:r>
                        <a:rPr lang="en-US" sz="1000">
                          <a:solidFill>
                            <a:srgbClr val="000000"/>
                          </a:solidFill>
                          <a:latin typeface="Times New Roman" panose="02020603050405020304" charset="0"/>
                          <a:cs typeface="Times New Roman" panose="02020603050405020304" charset="0"/>
                        </a:rPr>
                        <a:t> </a:t>
                      </a:r>
                      <a:endParaRPr lang="en-US" altLang="en-US" sz="1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3431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a:lnSpc>
                          <a:spcPct val="150000"/>
                        </a:lnSpc>
                        <a:buNone/>
                      </a:pPr>
                      <a:r>
                        <a:rPr lang="en-US" sz="1000">
                          <a:solidFill>
                            <a:srgbClr val="000000"/>
                          </a:solidFill>
                          <a:latin typeface="仿宋" panose="02010609060101010101" charset="-122"/>
                          <a:ea typeface="仿宋" panose="02010609060101010101" charset="-122"/>
                          <a:cs typeface="仿宋" panose="02010609060101010101" charset="-122"/>
                        </a:rPr>
                        <a:t>与最新能效标准对标情况</a:t>
                      </a:r>
                      <a:endParaRPr lang="en-US" altLang="en-US" sz="10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lnSpc>
                          <a:spcPct val="125000"/>
                        </a:lnSpc>
                        <a:buNone/>
                      </a:pPr>
                      <a:r>
                        <a:rPr lang="en-US" sz="1000">
                          <a:solidFill>
                            <a:srgbClr val="000000"/>
                          </a:solidFill>
                          <a:latin typeface="Wingdings 2" panose="05020102010507070707" charset="0"/>
                          <a:cs typeface="Wingdings 2" panose="05020102010507070707" charset="0"/>
                        </a:rPr>
                        <a:t>£</a:t>
                      </a:r>
                      <a:r>
                        <a:rPr lang="en-US" sz="1000">
                          <a:solidFill>
                            <a:srgbClr val="000000"/>
                          </a:solidFill>
                          <a:latin typeface="仿宋" panose="02010609060101010101" charset="-122"/>
                          <a:ea typeface="仿宋" panose="02010609060101010101" charset="-122"/>
                          <a:cs typeface="仿宋" panose="02010609060101010101" charset="-122"/>
                        </a:rPr>
                        <a:t>达到国家能源消耗限额标准限额值/限定值水平（或3级能耗限额等级）</a:t>
                      </a:r>
                      <a:r>
                        <a:rPr lang="en-US" sz="1000">
                          <a:solidFill>
                            <a:srgbClr val="000000"/>
                          </a:solidFill>
                          <a:latin typeface="Wingdings 2" panose="05020102010507070707" charset="0"/>
                          <a:cs typeface="Wingdings 2" panose="05020102010507070707" charset="0"/>
                        </a:rPr>
                        <a:t>£</a:t>
                      </a:r>
                      <a:r>
                        <a:rPr lang="en-US" sz="1000">
                          <a:solidFill>
                            <a:srgbClr val="000000"/>
                          </a:solidFill>
                          <a:latin typeface="仿宋" panose="02010609060101010101" charset="-122"/>
                          <a:ea typeface="仿宋" panose="02010609060101010101" charset="-122"/>
                          <a:cs typeface="仿宋" panose="02010609060101010101" charset="-122"/>
                        </a:rPr>
                        <a:t>达到国家能源消耗限额标准准入值水平（或2级能耗限额等级）</a:t>
                      </a:r>
                      <a:r>
                        <a:rPr lang="en-US" sz="1000">
                          <a:solidFill>
                            <a:srgbClr val="000000"/>
                          </a:solidFill>
                          <a:latin typeface="Wingdings 2" panose="05020102010507070707" charset="0"/>
                          <a:cs typeface="Wingdings 2" panose="05020102010507070707" charset="0"/>
                        </a:rPr>
                        <a:t>£</a:t>
                      </a:r>
                      <a:r>
                        <a:rPr lang="en-US" sz="1000">
                          <a:solidFill>
                            <a:srgbClr val="000000"/>
                          </a:solidFill>
                          <a:latin typeface="仿宋" panose="02010609060101010101" charset="-122"/>
                          <a:ea typeface="仿宋" panose="02010609060101010101" charset="-122"/>
                          <a:cs typeface="仿宋" panose="02010609060101010101" charset="-122"/>
                        </a:rPr>
                        <a:t>达到国家能源消耗限额标准先进值水平（或1级能耗限额等级）</a:t>
                      </a:r>
                      <a:r>
                        <a:rPr lang="en-US" sz="1000">
                          <a:solidFill>
                            <a:srgbClr val="000000"/>
                          </a:solidFill>
                          <a:latin typeface="Wingdings 2" panose="05020102010507070707" charset="0"/>
                          <a:cs typeface="Wingdings 2" panose="05020102010507070707" charset="0"/>
                        </a:rPr>
                        <a:t>£</a:t>
                      </a:r>
                      <a:r>
                        <a:rPr lang="en-US" sz="1000">
                          <a:solidFill>
                            <a:srgbClr val="000000"/>
                          </a:solidFill>
                          <a:latin typeface="仿宋" panose="02010609060101010101" charset="-122"/>
                          <a:ea typeface="仿宋" panose="02010609060101010101" charset="-122"/>
                          <a:cs typeface="仿宋" panose="02010609060101010101" charset="-122"/>
                        </a:rPr>
                        <a:t>达到国家高耗能行业重点领域能效标杆水平</a:t>
                      </a:r>
                      <a:r>
                        <a:rPr lang="en-US" sz="1000">
                          <a:solidFill>
                            <a:srgbClr val="000000"/>
                          </a:solidFill>
                          <a:latin typeface="Wingdings 2" panose="05020102010507070707" charset="0"/>
                          <a:cs typeface="Wingdings 2" panose="05020102010507070707" charset="0"/>
                        </a:rPr>
                        <a:t>£</a:t>
                      </a:r>
                      <a:r>
                        <a:rPr lang="en-US" sz="1000">
                          <a:solidFill>
                            <a:srgbClr val="000000"/>
                          </a:solidFill>
                          <a:latin typeface="仿宋" panose="02010609060101010101" charset="-122"/>
                          <a:ea typeface="仿宋" panose="02010609060101010101" charset="-122"/>
                          <a:cs typeface="仿宋" panose="02010609060101010101" charset="-122"/>
                        </a:rPr>
                        <a:t>无相关标准。</a:t>
                      </a:r>
                      <a:endParaRPr lang="en-US" altLang="en-US" sz="10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a:lnSpc>
                          <a:spcPct val="125000"/>
                        </a:lnSpc>
                        <a:buNone/>
                      </a:pPr>
                      <a:r>
                        <a:rPr lang="en-US" sz="1000">
                          <a:solidFill>
                            <a:srgbClr val="000000"/>
                          </a:solidFill>
                          <a:latin typeface="Wingdings 2" panose="05020102010507070707" charset="0"/>
                          <a:cs typeface="Wingdings 2" panose="05020102010507070707" charset="0"/>
                        </a:rPr>
                        <a:t>£</a:t>
                      </a:r>
                      <a:r>
                        <a:rPr lang="en-US" sz="1000">
                          <a:solidFill>
                            <a:srgbClr val="000000"/>
                          </a:solidFill>
                          <a:latin typeface="仿宋" panose="02010609060101010101" charset="-122"/>
                          <a:ea typeface="仿宋" panose="02010609060101010101" charset="-122"/>
                          <a:cs typeface="仿宋" panose="02010609060101010101" charset="-122"/>
                        </a:rPr>
                        <a:t>达到国家能源消耗限额标准限额值/限定值水平（或3级能耗限额等级）</a:t>
                      </a:r>
                      <a:r>
                        <a:rPr lang="en-US" sz="1000">
                          <a:solidFill>
                            <a:srgbClr val="000000"/>
                          </a:solidFill>
                          <a:latin typeface="Wingdings 2" panose="05020102010507070707" charset="0"/>
                          <a:cs typeface="Wingdings 2" panose="05020102010507070707" charset="0"/>
                        </a:rPr>
                        <a:t>£</a:t>
                      </a:r>
                      <a:r>
                        <a:rPr lang="en-US" sz="1000">
                          <a:solidFill>
                            <a:srgbClr val="000000"/>
                          </a:solidFill>
                          <a:latin typeface="仿宋" panose="02010609060101010101" charset="-122"/>
                          <a:ea typeface="仿宋" panose="02010609060101010101" charset="-122"/>
                          <a:cs typeface="仿宋" panose="02010609060101010101" charset="-122"/>
                        </a:rPr>
                        <a:t>达到国家能源消耗限额标准准入值水平（或2级能耗限额等级）</a:t>
                      </a:r>
                      <a:r>
                        <a:rPr lang="en-US" sz="1000">
                          <a:solidFill>
                            <a:srgbClr val="000000"/>
                          </a:solidFill>
                          <a:latin typeface="Wingdings 2" panose="05020102010507070707" charset="0"/>
                          <a:cs typeface="Wingdings 2" panose="05020102010507070707" charset="0"/>
                        </a:rPr>
                        <a:t>£</a:t>
                      </a:r>
                      <a:r>
                        <a:rPr lang="en-US" sz="1000">
                          <a:solidFill>
                            <a:srgbClr val="000000"/>
                          </a:solidFill>
                          <a:latin typeface="仿宋" panose="02010609060101010101" charset="-122"/>
                          <a:ea typeface="仿宋" panose="02010609060101010101" charset="-122"/>
                          <a:cs typeface="仿宋" panose="02010609060101010101" charset="-122"/>
                        </a:rPr>
                        <a:t>达到国家能源消耗限额标准先进值水平（或1级能耗限额等级）</a:t>
                      </a:r>
                      <a:r>
                        <a:rPr lang="en-US" sz="1000">
                          <a:solidFill>
                            <a:srgbClr val="000000"/>
                          </a:solidFill>
                          <a:latin typeface="Wingdings 2" panose="05020102010507070707" charset="0"/>
                          <a:cs typeface="Wingdings 2" panose="05020102010507070707" charset="0"/>
                        </a:rPr>
                        <a:t>£</a:t>
                      </a:r>
                      <a:r>
                        <a:rPr lang="en-US" sz="1000">
                          <a:solidFill>
                            <a:srgbClr val="000000"/>
                          </a:solidFill>
                          <a:latin typeface="仿宋" panose="02010609060101010101" charset="-122"/>
                          <a:ea typeface="仿宋" panose="02010609060101010101" charset="-122"/>
                          <a:cs typeface="仿宋" panose="02010609060101010101" charset="-122"/>
                        </a:rPr>
                        <a:t>达到国家高耗能行业重点领域能效标杆水平</a:t>
                      </a:r>
                      <a:r>
                        <a:rPr lang="en-US" sz="1000">
                          <a:solidFill>
                            <a:srgbClr val="000000"/>
                          </a:solidFill>
                          <a:latin typeface="Wingdings 2" panose="05020102010507070707" charset="0"/>
                          <a:cs typeface="Wingdings 2" panose="05020102010507070707" charset="0"/>
                        </a:rPr>
                        <a:t>£</a:t>
                      </a:r>
                      <a:r>
                        <a:rPr lang="en-US" sz="1000">
                          <a:solidFill>
                            <a:srgbClr val="000000"/>
                          </a:solidFill>
                          <a:latin typeface="仿宋" panose="02010609060101010101" charset="-122"/>
                          <a:ea typeface="仿宋" panose="02010609060101010101" charset="-122"/>
                          <a:cs typeface="仿宋" panose="02010609060101010101" charset="-122"/>
                        </a:rPr>
                        <a:t>无相关标准。</a:t>
                      </a:r>
                      <a:endParaRPr lang="en-US" altLang="en-US" sz="10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lnSpc>
                          <a:spcPct val="125000"/>
                        </a:lnSpc>
                        <a:buNone/>
                      </a:pPr>
                      <a:r>
                        <a:rPr lang="en-US" sz="1000">
                          <a:solidFill>
                            <a:srgbClr val="000000"/>
                          </a:solidFill>
                          <a:latin typeface="Wingdings 2" panose="05020102010507070707" charset="0"/>
                          <a:cs typeface="Wingdings 2" panose="05020102010507070707" charset="0"/>
                        </a:rPr>
                        <a:t>£</a:t>
                      </a:r>
                      <a:r>
                        <a:rPr lang="en-US" sz="1000">
                          <a:solidFill>
                            <a:srgbClr val="000000"/>
                          </a:solidFill>
                          <a:latin typeface="仿宋" panose="02010609060101010101" charset="-122"/>
                          <a:ea typeface="仿宋" panose="02010609060101010101" charset="-122"/>
                          <a:cs typeface="仿宋" panose="02010609060101010101" charset="-122"/>
                        </a:rPr>
                        <a:t>达到国家能源消耗限额标准限额值/限定值水平（或3级能耗限额等级）</a:t>
                      </a:r>
                      <a:r>
                        <a:rPr lang="en-US" sz="1000">
                          <a:solidFill>
                            <a:srgbClr val="000000"/>
                          </a:solidFill>
                          <a:latin typeface="Wingdings 2" panose="05020102010507070707" charset="0"/>
                          <a:cs typeface="Wingdings 2" panose="05020102010507070707" charset="0"/>
                        </a:rPr>
                        <a:t>£</a:t>
                      </a:r>
                      <a:r>
                        <a:rPr lang="en-US" sz="1000">
                          <a:solidFill>
                            <a:srgbClr val="000000"/>
                          </a:solidFill>
                          <a:latin typeface="仿宋" panose="02010609060101010101" charset="-122"/>
                          <a:ea typeface="仿宋" panose="02010609060101010101" charset="-122"/>
                          <a:cs typeface="仿宋" panose="02010609060101010101" charset="-122"/>
                        </a:rPr>
                        <a:t>达到国家能源消耗限额标准准入值水平（或2级能耗限额等级）</a:t>
                      </a:r>
                      <a:r>
                        <a:rPr lang="en-US" sz="1000">
                          <a:solidFill>
                            <a:srgbClr val="000000"/>
                          </a:solidFill>
                          <a:latin typeface="Wingdings 2" panose="05020102010507070707" charset="0"/>
                          <a:cs typeface="Wingdings 2" panose="05020102010507070707" charset="0"/>
                        </a:rPr>
                        <a:t>£</a:t>
                      </a:r>
                      <a:r>
                        <a:rPr lang="en-US" sz="1000">
                          <a:solidFill>
                            <a:srgbClr val="000000"/>
                          </a:solidFill>
                          <a:latin typeface="仿宋" panose="02010609060101010101" charset="-122"/>
                          <a:ea typeface="仿宋" panose="02010609060101010101" charset="-122"/>
                          <a:cs typeface="仿宋" panose="02010609060101010101" charset="-122"/>
                        </a:rPr>
                        <a:t>达到国家能源消耗限额标准先进值水平（或1级能耗限额等级）</a:t>
                      </a:r>
                      <a:r>
                        <a:rPr lang="en-US" sz="1000">
                          <a:solidFill>
                            <a:srgbClr val="000000"/>
                          </a:solidFill>
                          <a:latin typeface="Wingdings 2" panose="05020102010507070707" charset="0"/>
                          <a:cs typeface="Wingdings 2" panose="05020102010507070707" charset="0"/>
                        </a:rPr>
                        <a:t>£</a:t>
                      </a:r>
                      <a:r>
                        <a:rPr lang="en-US" sz="1000">
                          <a:solidFill>
                            <a:srgbClr val="000000"/>
                          </a:solidFill>
                          <a:latin typeface="仿宋" panose="02010609060101010101" charset="-122"/>
                          <a:ea typeface="仿宋" panose="02010609060101010101" charset="-122"/>
                          <a:cs typeface="仿宋" panose="02010609060101010101" charset="-122"/>
                        </a:rPr>
                        <a:t>达到国家高耗能行业重点领域能效标杆水平</a:t>
                      </a:r>
                      <a:r>
                        <a:rPr lang="en-US" sz="1000">
                          <a:solidFill>
                            <a:srgbClr val="000000"/>
                          </a:solidFill>
                          <a:latin typeface="Wingdings 2" panose="05020102010507070707" charset="0"/>
                          <a:cs typeface="Wingdings 2" panose="05020102010507070707" charset="0"/>
                        </a:rPr>
                        <a:t>£</a:t>
                      </a:r>
                      <a:r>
                        <a:rPr lang="en-US" sz="1000">
                          <a:solidFill>
                            <a:srgbClr val="000000"/>
                          </a:solidFill>
                          <a:latin typeface="仿宋" panose="02010609060101010101" charset="-122"/>
                          <a:ea typeface="仿宋" panose="02010609060101010101" charset="-122"/>
                          <a:cs typeface="仿宋" panose="02010609060101010101" charset="-122"/>
                        </a:rPr>
                        <a:t>无相关标准。</a:t>
                      </a:r>
                      <a:endParaRPr lang="en-US" altLang="en-US" sz="10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50000"/>
                        </a:lnSpc>
                        <a:buNone/>
                      </a:pPr>
                      <a:r>
                        <a:rPr lang="en-US" sz="1000">
                          <a:solidFill>
                            <a:srgbClr val="000000"/>
                          </a:solidFill>
                          <a:latin typeface="Times New Roman" panose="02020603050405020304" charset="0"/>
                          <a:cs typeface="Times New Roman" panose="02020603050405020304" charset="0"/>
                        </a:rPr>
                        <a:t> </a:t>
                      </a:r>
                      <a:endParaRPr lang="en-US" altLang="en-US" sz="1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cxnSp>
        <p:nvCxnSpPr>
          <p:cNvPr id="6" name="直接箭头连接符 5"/>
          <p:cNvCxnSpPr/>
          <p:nvPr>
            <p:custDataLst>
              <p:tags r:id="rId2"/>
            </p:custDataLst>
          </p:nvPr>
        </p:nvCxnSpPr>
        <p:spPr>
          <a:xfrm flipH="1">
            <a:off x="9984740" y="1557020"/>
            <a:ext cx="50355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custDataLst>
              <p:tags r:id="rId3"/>
            </p:custDataLst>
          </p:nvPr>
        </p:nvSpPr>
        <p:spPr>
          <a:xfrm>
            <a:off x="10488295" y="980440"/>
            <a:ext cx="1704340" cy="829945"/>
          </a:xfrm>
          <a:prstGeom prst="rect">
            <a:avLst/>
          </a:prstGeom>
          <a:noFill/>
        </p:spPr>
        <p:txBody>
          <a:bodyPr wrap="square" rtlCol="0" anchor="t">
            <a:spAutoFit/>
          </a:bodyPr>
          <a:p>
            <a:r>
              <a:rPr lang="zh-CN" altLang="en-US" sz="1600">
                <a:solidFill>
                  <a:srgbClr val="FF0000"/>
                </a:solidFill>
                <a:sym typeface="+mn-ea"/>
              </a:rPr>
              <a:t>企业能源消费总量，单位标准煤</a:t>
            </a:r>
            <a:r>
              <a:rPr lang="en-US" altLang="zh-CN" sz="1600">
                <a:solidFill>
                  <a:srgbClr val="FF0000"/>
                </a:solidFill>
                <a:sym typeface="+mn-ea"/>
              </a:rPr>
              <a:t>/</a:t>
            </a:r>
            <a:r>
              <a:rPr lang="zh-CN" altLang="en-US" sz="1600">
                <a:solidFill>
                  <a:srgbClr val="FF0000"/>
                </a:solidFill>
                <a:sym typeface="+mn-ea"/>
              </a:rPr>
              <a:t>标准油</a:t>
            </a:r>
            <a:endParaRPr lang="zh-CN" altLang="en-US" sz="1600">
              <a:solidFill>
                <a:srgbClr val="FF0000"/>
              </a:solidFill>
              <a:sym typeface="+mn-ea"/>
            </a:endParaRPr>
          </a:p>
        </p:txBody>
      </p:sp>
      <p:cxnSp>
        <p:nvCxnSpPr>
          <p:cNvPr id="5" name="直接箭头连接符 4"/>
          <p:cNvCxnSpPr/>
          <p:nvPr>
            <p:custDataLst>
              <p:tags r:id="rId4"/>
            </p:custDataLst>
          </p:nvPr>
        </p:nvCxnSpPr>
        <p:spPr>
          <a:xfrm flipH="1">
            <a:off x="9912985" y="2060575"/>
            <a:ext cx="6477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560685" y="1848485"/>
            <a:ext cx="1491615" cy="583565"/>
          </a:xfrm>
          <a:prstGeom prst="rect">
            <a:avLst/>
          </a:prstGeom>
          <a:noFill/>
        </p:spPr>
        <p:txBody>
          <a:bodyPr wrap="square" rtlCol="0" anchor="t">
            <a:spAutoFit/>
          </a:bodyPr>
          <a:p>
            <a:r>
              <a:rPr lang="zh-CN" altLang="en-US" sz="1600">
                <a:solidFill>
                  <a:srgbClr val="FF0000"/>
                </a:solidFill>
                <a:sym typeface="+mn-ea"/>
              </a:rPr>
              <a:t>企业可再生能源使用</a:t>
            </a:r>
            <a:r>
              <a:rPr lang="zh-CN" altLang="en-US" sz="1600">
                <a:solidFill>
                  <a:srgbClr val="FF0000"/>
                </a:solidFill>
                <a:sym typeface="+mn-ea"/>
              </a:rPr>
              <a:t>量</a:t>
            </a:r>
            <a:endParaRPr lang="zh-CN" altLang="en-US" sz="1600">
              <a:solidFill>
                <a:srgbClr val="FF0000"/>
              </a:solidFill>
              <a:sym typeface="+mn-ea"/>
            </a:endParaRPr>
          </a:p>
        </p:txBody>
      </p:sp>
      <p:cxnSp>
        <p:nvCxnSpPr>
          <p:cNvPr id="8" name="直接箭头连接符 7"/>
          <p:cNvCxnSpPr/>
          <p:nvPr>
            <p:custDataLst>
              <p:tags r:id="rId5"/>
            </p:custDataLst>
          </p:nvPr>
        </p:nvCxnSpPr>
        <p:spPr>
          <a:xfrm flipH="1">
            <a:off x="9912350" y="2637155"/>
            <a:ext cx="6477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文本框 8"/>
          <p:cNvSpPr txBox="1"/>
          <p:nvPr>
            <p:custDataLst>
              <p:tags r:id="rId6"/>
            </p:custDataLst>
          </p:nvPr>
        </p:nvSpPr>
        <p:spPr>
          <a:xfrm>
            <a:off x="10453370" y="2420620"/>
            <a:ext cx="1830705" cy="1568450"/>
          </a:xfrm>
          <a:prstGeom prst="rect">
            <a:avLst/>
          </a:prstGeom>
          <a:noFill/>
        </p:spPr>
        <p:txBody>
          <a:bodyPr wrap="square" rtlCol="0" anchor="t">
            <a:spAutoFit/>
          </a:bodyPr>
          <a:p>
            <a:r>
              <a:rPr lang="zh-CN" altLang="en-US" sz="1600">
                <a:solidFill>
                  <a:srgbClr val="FF0000"/>
                </a:solidFill>
                <a:sym typeface="+mn-ea"/>
              </a:rPr>
              <a:t>如产品无能耗限额标准，且无法使用单位产品能耗为单位的，可使用单位产值能耗，注意单位</a:t>
            </a:r>
            <a:r>
              <a:rPr lang="zh-CN" altLang="en-US" sz="1600">
                <a:solidFill>
                  <a:srgbClr val="FF0000"/>
                </a:solidFill>
                <a:sym typeface="+mn-ea"/>
              </a:rPr>
              <a:t>填写。</a:t>
            </a:r>
            <a:endParaRPr lang="zh-CN" altLang="en-US" sz="1600">
              <a:solidFill>
                <a:srgbClr val="FF0000"/>
              </a:solidFill>
              <a:sym typeface="+mn-ea"/>
            </a:endParaRPr>
          </a:p>
        </p:txBody>
      </p:sp>
      <p:sp>
        <p:nvSpPr>
          <p:cNvPr id="10" name="文本框 9"/>
          <p:cNvSpPr txBox="1"/>
          <p:nvPr/>
        </p:nvSpPr>
        <p:spPr>
          <a:xfrm>
            <a:off x="6887845" y="116840"/>
            <a:ext cx="4863465" cy="922020"/>
          </a:xfrm>
          <a:prstGeom prst="rect">
            <a:avLst/>
          </a:prstGeom>
          <a:noFill/>
        </p:spPr>
        <p:txBody>
          <a:bodyPr wrap="square" rtlCol="0">
            <a:spAutoFit/>
          </a:bodyPr>
          <a:p>
            <a:r>
              <a:rPr lang="zh-CN" altLang="en-US">
                <a:solidFill>
                  <a:srgbClr val="FF0000"/>
                </a:solidFill>
              </a:rPr>
              <a:t>如果企业主要产品数量大于</a:t>
            </a:r>
            <a:r>
              <a:rPr lang="en-US" altLang="zh-CN">
                <a:solidFill>
                  <a:srgbClr val="FF0000"/>
                </a:solidFill>
              </a:rPr>
              <a:t>1</a:t>
            </a:r>
            <a:r>
              <a:rPr lang="zh-CN" altLang="en-US">
                <a:solidFill>
                  <a:srgbClr val="FF0000"/>
                </a:solidFill>
              </a:rPr>
              <a:t>，则请</a:t>
            </a:r>
            <a:r>
              <a:rPr lang="zh-CN" altLang="en-US">
                <a:solidFill>
                  <a:srgbClr val="FF0000"/>
                </a:solidFill>
              </a:rPr>
              <a:t>将各主要产品分别进行对标（最多</a:t>
            </a:r>
            <a:r>
              <a:rPr lang="en-US" altLang="zh-CN">
                <a:solidFill>
                  <a:srgbClr val="FF0000"/>
                </a:solidFill>
              </a:rPr>
              <a:t>3</a:t>
            </a:r>
            <a:r>
              <a:rPr lang="zh-CN" altLang="en-US">
                <a:solidFill>
                  <a:srgbClr val="FF0000"/>
                </a:solidFill>
              </a:rPr>
              <a:t>个），如仅有</a:t>
            </a:r>
            <a:r>
              <a:rPr lang="en-US" altLang="zh-CN">
                <a:solidFill>
                  <a:srgbClr val="FF0000"/>
                </a:solidFill>
              </a:rPr>
              <a:t>1</a:t>
            </a:r>
            <a:r>
              <a:rPr lang="zh-CN" altLang="en-US">
                <a:solidFill>
                  <a:srgbClr val="FF0000"/>
                </a:solidFill>
              </a:rPr>
              <a:t>种主要产品则不需要填写产品</a:t>
            </a:r>
            <a:r>
              <a:rPr lang="en-US" altLang="zh-CN">
                <a:solidFill>
                  <a:srgbClr val="FF0000"/>
                </a:solidFill>
              </a:rPr>
              <a:t>2</a:t>
            </a:r>
            <a:r>
              <a:rPr lang="zh-CN" altLang="en-US">
                <a:solidFill>
                  <a:srgbClr val="FF0000"/>
                </a:solidFill>
              </a:rPr>
              <a:t>和</a:t>
            </a:r>
            <a:r>
              <a:rPr lang="en-US" altLang="zh-CN">
                <a:solidFill>
                  <a:srgbClr val="FF0000"/>
                </a:solidFill>
              </a:rPr>
              <a:t>3</a:t>
            </a:r>
            <a:r>
              <a:rPr lang="zh-CN" altLang="en-US">
                <a:solidFill>
                  <a:srgbClr val="FF0000"/>
                </a:solidFill>
              </a:rPr>
              <a:t>。</a:t>
            </a:r>
            <a:endParaRPr lang="zh-CN" altLang="en-US">
              <a:solidFill>
                <a:srgbClr val="FF0000"/>
              </a:solidFill>
            </a:endParaRPr>
          </a:p>
        </p:txBody>
      </p:sp>
      <p:sp>
        <p:nvSpPr>
          <p:cNvPr id="11" name="文本框 10"/>
          <p:cNvSpPr txBox="1"/>
          <p:nvPr>
            <p:custDataLst>
              <p:tags r:id="rId7"/>
            </p:custDataLst>
          </p:nvPr>
        </p:nvSpPr>
        <p:spPr>
          <a:xfrm>
            <a:off x="10494645" y="4077335"/>
            <a:ext cx="1645920" cy="1814830"/>
          </a:xfrm>
          <a:prstGeom prst="rect">
            <a:avLst/>
          </a:prstGeom>
          <a:noFill/>
        </p:spPr>
        <p:txBody>
          <a:bodyPr wrap="square" rtlCol="0" anchor="t">
            <a:spAutoFit/>
          </a:bodyPr>
          <a:p>
            <a:r>
              <a:rPr lang="zh-CN" altLang="en-US" sz="1600">
                <a:solidFill>
                  <a:srgbClr val="FF0000"/>
                </a:solidFill>
                <a:sym typeface="+mn-ea"/>
              </a:rPr>
              <a:t>如果有可对标的标准，则填写标准名字和</a:t>
            </a:r>
            <a:r>
              <a:rPr lang="zh-CN" altLang="en-US" sz="1600">
                <a:solidFill>
                  <a:srgbClr val="FF0000"/>
                </a:solidFill>
                <a:sym typeface="+mn-ea"/>
              </a:rPr>
              <a:t>其中对应的指</a:t>
            </a:r>
            <a:r>
              <a:rPr lang="zh-CN" altLang="en-US" sz="1600">
                <a:solidFill>
                  <a:srgbClr val="FF0000"/>
                </a:solidFill>
                <a:sym typeface="+mn-ea"/>
              </a:rPr>
              <a:t>标值。如果无可对标的标准，则该部分内容填无</a:t>
            </a:r>
            <a:r>
              <a:rPr lang="zh-CN" altLang="en-US" sz="1600">
                <a:solidFill>
                  <a:srgbClr val="FF0000"/>
                </a:solidFill>
                <a:sym typeface="+mn-ea"/>
              </a:rPr>
              <a:t>跳过。</a:t>
            </a:r>
            <a:endParaRPr lang="zh-CN" altLang="en-US" sz="1600">
              <a:solidFill>
                <a:srgbClr val="FF0000"/>
              </a:solidFill>
              <a:sym typeface="+mn-ea"/>
            </a:endParaRPr>
          </a:p>
        </p:txBody>
      </p:sp>
      <p:sp>
        <p:nvSpPr>
          <p:cNvPr id="14" name="右大括号 13"/>
          <p:cNvSpPr/>
          <p:nvPr>
            <p:custDataLst>
              <p:tags r:id="rId8"/>
            </p:custDataLst>
          </p:nvPr>
        </p:nvSpPr>
        <p:spPr>
          <a:xfrm>
            <a:off x="10128250" y="3068955"/>
            <a:ext cx="288290" cy="355727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2800" b="1" dirty="0">
                <a:solidFill>
                  <a:srgbClr val="01458E"/>
                </a:solidFill>
                <a:latin typeface="微软雅黑" panose="020B0503020204020204" charset="-122"/>
                <a:ea typeface="微软雅黑" panose="020B0503020204020204" charset="-122"/>
                <a:cs typeface="+mn-cs"/>
              </a:rPr>
              <a:t>二、绿色工厂动态管理表的填报</a:t>
            </a:r>
            <a:endParaRPr lang="zh-CN" altLang="en-US" sz="2800" b="1" dirty="0">
              <a:solidFill>
                <a:srgbClr val="01458E"/>
              </a:solidFill>
              <a:latin typeface="微软雅黑" panose="020B0503020204020204" charset="-122"/>
              <a:ea typeface="微软雅黑" panose="020B0503020204020204" charset="-122"/>
              <a:cs typeface="+mn-cs"/>
            </a:endParaRPr>
          </a:p>
        </p:txBody>
      </p:sp>
      <p:graphicFrame>
        <p:nvGraphicFramePr>
          <p:cNvPr id="3" name="表格 2"/>
          <p:cNvGraphicFramePr/>
          <p:nvPr>
            <p:custDataLst>
              <p:tags r:id="rId1"/>
            </p:custDataLst>
          </p:nvPr>
        </p:nvGraphicFramePr>
        <p:xfrm>
          <a:off x="119380" y="1557020"/>
          <a:ext cx="8997950" cy="5080000"/>
        </p:xfrm>
        <a:graphic>
          <a:graphicData uri="http://schemas.openxmlformats.org/drawingml/2006/table">
            <a:tbl>
              <a:tblPr/>
              <a:tblGrid>
                <a:gridCol w="1249363"/>
                <a:gridCol w="673100"/>
                <a:gridCol w="1244600"/>
                <a:gridCol w="1233487"/>
                <a:gridCol w="1227138"/>
                <a:gridCol w="615950"/>
                <a:gridCol w="2754312"/>
              </a:tblGrid>
              <a:tr h="360000">
                <a:tc gridSpan="7">
                  <a:txBody>
                    <a:bodyPr/>
                    <a:p>
                      <a:pPr algn="ctr">
                        <a:buNone/>
                      </a:pPr>
                      <a:r>
                        <a:rPr lang="en-US" sz="1200" b="1">
                          <a:latin typeface="仿宋" panose="02010609060101010101" charset="-122"/>
                          <a:ea typeface="仿宋" panose="02010609060101010101" charset="-122"/>
                          <a:cs typeface="仿宋" panose="02010609060101010101" charset="-122"/>
                        </a:rPr>
                        <a:t>碳排放情况</a:t>
                      </a:r>
                      <a:endParaRPr lang="en-US" altLang="en-US" sz="1200" b="1">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0000">
                <a:tc>
                  <a:txBody>
                    <a:bodyPr/>
                    <a:p>
                      <a:pPr algn="ctr">
                        <a:buNone/>
                      </a:pPr>
                      <a:r>
                        <a:rPr lang="en-US" sz="1200">
                          <a:latin typeface="仿宋" panose="02010609060101010101" charset="-122"/>
                          <a:ea typeface="仿宋" panose="02010609060101010101" charset="-122"/>
                          <a:cs typeface="仿宋" panose="02010609060101010101" charset="-122"/>
                        </a:rPr>
                        <a:t>碳排放量</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latin typeface="仿宋" panose="02010609060101010101" charset="-122"/>
                          <a:ea typeface="仿宋" panose="02010609060101010101" charset="-122"/>
                          <a:cs typeface="仿宋" panose="02010609060101010101" charset="-122"/>
                        </a:rPr>
                        <a:t>吨</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u="sng">
                          <a:latin typeface="仿宋" panose="02010609060101010101" charset="-122"/>
                          <a:ea typeface="仿宋" panose="02010609060101010101" charset="-122"/>
                          <a:cs typeface="仿宋" panose="02010609060101010101" charset="-122"/>
                        </a:rPr>
                        <a:t> </a:t>
                      </a:r>
                      <a:r>
                        <a:rPr lang="en-US" sz="1200">
                          <a:latin typeface="仿宋" panose="02010609060101010101" charset="-122"/>
                          <a:ea typeface="仿宋" panose="02010609060101010101" charset="-122"/>
                          <a:cs typeface="Times New Roman" panose="02020603050405020304" charset="0"/>
                        </a:rPr>
                        <a:t> </a:t>
                      </a:r>
                      <a:endParaRPr lang="en-US" altLang="en-US" sz="1200" u="sng">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u="sng">
                          <a:latin typeface="仿宋" panose="02010609060101010101" charset="-122"/>
                          <a:ea typeface="仿宋" panose="02010609060101010101" charset="-122"/>
                          <a:cs typeface="Times New Roman" panose="02020603050405020304" charset="0"/>
                        </a:rPr>
                        <a:t> </a:t>
                      </a:r>
                      <a:endParaRPr lang="en-US" altLang="en-US" sz="1200" u="sng">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仿宋" panose="02010609060101010101" charset="-122"/>
                          <a:ea typeface="仿宋" panose="02010609060101010101" charset="-122"/>
                          <a:cs typeface="Times New Roman" panose="02020603050405020304" charset="0"/>
                        </a:rPr>
                        <a:t> </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仿宋" panose="02010609060101010101" charset="-122"/>
                          <a:ea typeface="仿宋" panose="02010609060101010101" charset="-122"/>
                          <a:cs typeface="Times New Roman" panose="02020603050405020304" charset="0"/>
                        </a:rPr>
                        <a:t> </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latin typeface="仿宋" panose="02010609060101010101" charset="-122"/>
                          <a:ea typeface="仿宋" panose="02010609060101010101" charset="-122"/>
                          <a:cs typeface="仿宋" panose="02010609060101010101" charset="-122"/>
                        </a:rPr>
                        <a:t>石化、化工、建材、钢铁、有色、造纸等行业重点排放单位按生态环境部报送通知要求进行核算和填报。非重点排放单位参考相应行业企业温室气体排放核算方法与报告指南核算。</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燃煤</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latin typeface="仿宋" panose="02010609060101010101" charset="-122"/>
                          <a:ea typeface="仿宋" panose="02010609060101010101" charset="-122"/>
                          <a:cs typeface="仿宋" panose="02010609060101010101" charset="-122"/>
                        </a:rPr>
                        <a:t>t</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工厂使用的各类煤炭量合计</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燃油</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000">
                          <a:latin typeface="仿宋" panose="02010609060101010101" charset="-122"/>
                          <a:ea typeface="仿宋" panose="02010609060101010101" charset="-122"/>
                          <a:cs typeface="宋体" panose="02010600030101010101" pitchFamily="2" charset="-122"/>
                        </a:rPr>
                        <a:t>t</a:t>
                      </a:r>
                      <a:endParaRPr lang="en-US" altLang="en-US" sz="1000">
                        <a:latin typeface="仿宋" panose="02010609060101010101" charset="-122"/>
                        <a:ea typeface="仿宋"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工厂使用的各类燃油量合计</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天然气</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10</a:t>
                      </a:r>
                      <a:r>
                        <a:rPr lang="en-US" sz="1200" baseline="30000">
                          <a:solidFill>
                            <a:srgbClr val="000000"/>
                          </a:solidFill>
                          <a:latin typeface="仿宋" panose="02010609060101010101" charset="-122"/>
                          <a:ea typeface="仿宋" panose="02010609060101010101" charset="-122"/>
                          <a:cs typeface="仿宋" panose="02010609060101010101" charset="-122"/>
                        </a:rPr>
                        <a:t>4</a:t>
                      </a:r>
                      <a:r>
                        <a:rPr lang="en-US" sz="1200">
                          <a:solidFill>
                            <a:srgbClr val="000000"/>
                          </a:solidFill>
                          <a:latin typeface="仿宋" panose="02010609060101010101" charset="-122"/>
                          <a:ea typeface="仿宋" panose="02010609060101010101" charset="-122"/>
                          <a:cs typeface="仿宋" panose="02010609060101010101" charset="-122"/>
                        </a:rPr>
                        <a:t>Nm</a:t>
                      </a:r>
                      <a:r>
                        <a:rPr lang="en-US" sz="1200" baseline="30000">
                          <a:solidFill>
                            <a:srgbClr val="000000"/>
                          </a:solidFill>
                          <a:latin typeface="仿宋" panose="02010609060101010101" charset="-122"/>
                          <a:ea typeface="仿宋" panose="02010609060101010101" charset="-122"/>
                          <a:cs typeface="仿宋" panose="02010609060101010101" charset="-122"/>
                        </a:rPr>
                        <a:t>3</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工厂使用的天然气量合计</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外购电力</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万kwh</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工厂外购的电力量，注意单位</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外购蒸汽</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GJ</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工厂外购的蒸汽量，注意单位</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gridSpan="7">
                  <a:txBody>
                    <a:bodyPr/>
                    <a:p>
                      <a:pPr algn="ctr">
                        <a:buNone/>
                      </a:pPr>
                      <a:r>
                        <a:rPr lang="en-US" sz="1200" b="1">
                          <a:latin typeface="仿宋" panose="02010609060101010101" charset="-122"/>
                          <a:ea typeface="仿宋" panose="02010609060101010101" charset="-122"/>
                          <a:cs typeface="Times New Roman" panose="02020603050405020304" charset="0"/>
                        </a:rPr>
                        <a:t>工业固体废物综合利</a:t>
                      </a:r>
                      <a:r>
                        <a:rPr lang="en-US" sz="1200" b="1">
                          <a:latin typeface="仿宋" panose="02010609060101010101" charset="-122"/>
                          <a:ea typeface="仿宋" panose="02010609060101010101" charset="-122"/>
                          <a:cs typeface="仿宋" panose="02010609060101010101" charset="-122"/>
                        </a:rPr>
                        <a:t>用情况</a:t>
                      </a:r>
                      <a:endParaRPr lang="en-US" altLang="en-US" sz="1200" b="1">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0000">
                <a:tc>
                  <a:txBody>
                    <a:bodyPr/>
                    <a:p>
                      <a:pPr>
                        <a:buNone/>
                      </a:pPr>
                      <a:r>
                        <a:rPr lang="en-US" sz="1200">
                          <a:latin typeface="仿宋" panose="02010609060101010101" charset="-122"/>
                          <a:ea typeface="仿宋" panose="02010609060101010101" charset="-122"/>
                          <a:cs typeface="Times New Roman" panose="02020603050405020304" charset="0"/>
                        </a:rPr>
                        <a:t>工业固体废物产生量</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单位：</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a:txBody>
                    <a:bodyPr/>
                    <a:p>
                      <a:pPr>
                        <a:buNone/>
                      </a:pPr>
                      <a:r>
                        <a:rPr lang="en-US" sz="1200">
                          <a:latin typeface="仿宋" panose="02010609060101010101" charset="-122"/>
                          <a:ea typeface="仿宋" panose="02010609060101010101" charset="-122"/>
                          <a:cs typeface="Times New Roman" panose="02020603050405020304" charset="0"/>
                        </a:rPr>
                        <a:t>工业固体废物综合利用量</a:t>
                      </a:r>
                      <a:endParaRPr lang="en-US" altLang="en-US" sz="1200">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单位：</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a:txBody>
                    <a:bodyPr/>
                    <a:p>
                      <a:pPr>
                        <a:buNone/>
                      </a:pPr>
                      <a:r>
                        <a:rPr lang="en-US" sz="1200">
                          <a:latin typeface="仿宋" panose="02010609060101010101" charset="-122"/>
                          <a:ea typeface="仿宋" panose="02010609060101010101" charset="-122"/>
                          <a:cs typeface="仿宋" panose="02010609060101010101" charset="-122"/>
                        </a:rPr>
                        <a:t>再生资源回收利用量</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单位：</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再生资源主要包括但不限于废钢铁、废有色金属、废纸、废塑料、废旧纺织品、废旧木材、废旧轮胎、废矿物油、废弃电器电子产品、报废汽车等。该指标适用于资源综合利用企业。</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4" name="右大括号 13"/>
          <p:cNvSpPr/>
          <p:nvPr>
            <p:custDataLst>
              <p:tags r:id="rId2"/>
            </p:custDataLst>
          </p:nvPr>
        </p:nvSpPr>
        <p:spPr>
          <a:xfrm>
            <a:off x="9192260" y="1772920"/>
            <a:ext cx="288290" cy="29273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4" name="文本框 3"/>
          <p:cNvSpPr txBox="1"/>
          <p:nvPr/>
        </p:nvSpPr>
        <p:spPr>
          <a:xfrm>
            <a:off x="9523730" y="1988820"/>
            <a:ext cx="2553970" cy="2306955"/>
          </a:xfrm>
          <a:prstGeom prst="rect">
            <a:avLst/>
          </a:prstGeom>
          <a:noFill/>
        </p:spPr>
        <p:txBody>
          <a:bodyPr wrap="square" rtlCol="0">
            <a:spAutoFit/>
          </a:bodyPr>
          <a:p>
            <a:r>
              <a:rPr lang="zh-CN" altLang="en-US">
                <a:solidFill>
                  <a:srgbClr val="FF0000"/>
                </a:solidFill>
              </a:rPr>
              <a:t>有第三方核查报告的直接填写经核查的数据。无核查报告的单位自行根据国家发改委发布</a:t>
            </a:r>
            <a:r>
              <a:rPr lang="zh-CN" altLang="en-US">
                <a:solidFill>
                  <a:srgbClr val="FF0000"/>
                </a:solidFill>
              </a:rPr>
              <a:t>的24个行业的温室气体排放核算方法与报告指南核算。后台会根据能源消费情况进行数据</a:t>
            </a:r>
            <a:r>
              <a:rPr lang="zh-CN" altLang="en-US">
                <a:solidFill>
                  <a:srgbClr val="FF0000"/>
                </a:solidFill>
              </a:rPr>
              <a:t>验证。</a:t>
            </a:r>
            <a:endParaRPr lang="zh-CN" altLang="en-US">
              <a:solidFill>
                <a:srgbClr val="FF0000"/>
              </a:solidFill>
            </a:endParaRPr>
          </a:p>
        </p:txBody>
      </p:sp>
      <p:sp>
        <p:nvSpPr>
          <p:cNvPr id="5" name="右大括号 4"/>
          <p:cNvSpPr/>
          <p:nvPr>
            <p:custDataLst>
              <p:tags r:id="rId3"/>
            </p:custDataLst>
          </p:nvPr>
        </p:nvSpPr>
        <p:spPr>
          <a:xfrm>
            <a:off x="9192260" y="5013325"/>
            <a:ext cx="288290" cy="66929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6" name="文本框 5"/>
          <p:cNvSpPr txBox="1"/>
          <p:nvPr/>
        </p:nvSpPr>
        <p:spPr>
          <a:xfrm>
            <a:off x="9624695" y="5013325"/>
            <a:ext cx="1964690" cy="645160"/>
          </a:xfrm>
          <a:prstGeom prst="rect">
            <a:avLst/>
          </a:prstGeom>
          <a:noFill/>
        </p:spPr>
        <p:txBody>
          <a:bodyPr wrap="square" rtlCol="0" anchor="t">
            <a:spAutoFit/>
          </a:bodyPr>
          <a:p>
            <a:r>
              <a:rPr lang="zh-CN" altLang="en-US">
                <a:solidFill>
                  <a:srgbClr val="FF0000"/>
                </a:solidFill>
                <a:sym typeface="+mn-ea"/>
              </a:rPr>
              <a:t>可根据企业固废统计台账</a:t>
            </a:r>
            <a:r>
              <a:rPr lang="zh-CN" altLang="en-US">
                <a:solidFill>
                  <a:srgbClr val="FF0000"/>
                </a:solidFill>
                <a:sym typeface="+mn-ea"/>
              </a:rPr>
              <a:t>填写。</a:t>
            </a:r>
            <a:endParaRPr lang="zh-CN" altLang="en-US">
              <a:solidFill>
                <a:srgbClr val="FF0000"/>
              </a:solidFill>
              <a:sym typeface="+mn-ea"/>
            </a:endParaRPr>
          </a:p>
        </p:txBody>
      </p:sp>
      <p:cxnSp>
        <p:nvCxnSpPr>
          <p:cNvPr id="11" name="直接箭头连接符 10"/>
          <p:cNvCxnSpPr/>
          <p:nvPr>
            <p:custDataLst>
              <p:tags r:id="rId4"/>
            </p:custDataLst>
          </p:nvPr>
        </p:nvCxnSpPr>
        <p:spPr>
          <a:xfrm flipH="1">
            <a:off x="9120505" y="6165215"/>
            <a:ext cx="431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文本框 6"/>
          <p:cNvSpPr txBox="1"/>
          <p:nvPr>
            <p:custDataLst>
              <p:tags r:id="rId5"/>
            </p:custDataLst>
          </p:nvPr>
        </p:nvSpPr>
        <p:spPr>
          <a:xfrm>
            <a:off x="9624695" y="5842635"/>
            <a:ext cx="1964690" cy="645160"/>
          </a:xfrm>
          <a:prstGeom prst="rect">
            <a:avLst/>
          </a:prstGeom>
          <a:noFill/>
        </p:spPr>
        <p:txBody>
          <a:bodyPr wrap="square" rtlCol="0" anchor="t">
            <a:spAutoFit/>
          </a:bodyPr>
          <a:p>
            <a:r>
              <a:rPr lang="zh-CN" altLang="en-US">
                <a:solidFill>
                  <a:srgbClr val="FF0000"/>
                </a:solidFill>
                <a:sym typeface="+mn-ea"/>
              </a:rPr>
              <a:t>非资源综合利用</a:t>
            </a:r>
            <a:r>
              <a:rPr lang="zh-CN" altLang="en-US">
                <a:solidFill>
                  <a:srgbClr val="FF0000"/>
                </a:solidFill>
                <a:sym typeface="+mn-ea"/>
              </a:rPr>
              <a:t>型企业直接填</a:t>
            </a:r>
            <a:r>
              <a:rPr lang="en-US" altLang="zh-CN">
                <a:solidFill>
                  <a:srgbClr val="FF0000"/>
                </a:solidFill>
                <a:sym typeface="+mn-ea"/>
              </a:rPr>
              <a:t>0</a:t>
            </a:r>
            <a:r>
              <a:rPr lang="zh-CN" altLang="en-US">
                <a:solidFill>
                  <a:srgbClr val="FF0000"/>
                </a:solidFill>
                <a:sym typeface="+mn-ea"/>
              </a:rPr>
              <a:t>。</a:t>
            </a:r>
            <a:endParaRPr lang="zh-CN" altLang="en-US">
              <a:solidFill>
                <a:srgbClr val="FF0000"/>
              </a:solidFill>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2800" b="1" dirty="0">
                <a:solidFill>
                  <a:srgbClr val="01458E"/>
                </a:solidFill>
                <a:latin typeface="微软雅黑" panose="020B0503020204020204" charset="-122"/>
                <a:ea typeface="微软雅黑" panose="020B0503020204020204" charset="-122"/>
                <a:cs typeface="+mn-cs"/>
              </a:rPr>
              <a:t>二、绿色工厂动态管理表的填报</a:t>
            </a:r>
            <a:endParaRPr lang="zh-CN" altLang="en-US" sz="2800" b="1" dirty="0">
              <a:solidFill>
                <a:srgbClr val="01458E"/>
              </a:solidFill>
              <a:latin typeface="微软雅黑" panose="020B0503020204020204" charset="-122"/>
              <a:ea typeface="微软雅黑" panose="020B0503020204020204" charset="-122"/>
              <a:cs typeface="+mn-cs"/>
            </a:endParaRPr>
          </a:p>
        </p:txBody>
      </p:sp>
      <p:graphicFrame>
        <p:nvGraphicFramePr>
          <p:cNvPr id="3" name="表格 2"/>
          <p:cNvGraphicFramePr/>
          <p:nvPr>
            <p:custDataLst>
              <p:tags r:id="rId1"/>
            </p:custDataLst>
          </p:nvPr>
        </p:nvGraphicFramePr>
        <p:xfrm>
          <a:off x="191770" y="2132965"/>
          <a:ext cx="8997950" cy="3999865"/>
        </p:xfrm>
        <a:graphic>
          <a:graphicData uri="http://schemas.openxmlformats.org/drawingml/2006/table">
            <a:tbl>
              <a:tblPr/>
              <a:tblGrid>
                <a:gridCol w="1249363"/>
                <a:gridCol w="673100"/>
                <a:gridCol w="1244600"/>
                <a:gridCol w="1233487"/>
                <a:gridCol w="1227138"/>
                <a:gridCol w="615950"/>
                <a:gridCol w="2754312"/>
              </a:tblGrid>
              <a:tr h="360000">
                <a:tc gridSpan="7">
                  <a:txBody>
                    <a:bodyPr/>
                    <a:p>
                      <a:pPr algn="ctr">
                        <a:buNone/>
                      </a:pPr>
                      <a:r>
                        <a:rPr lang="en-US" sz="1200" b="1">
                          <a:latin typeface="仿宋" panose="02010609060101010101" charset="-122"/>
                          <a:ea typeface="仿宋" panose="02010609060101010101" charset="-122"/>
                          <a:cs typeface="Times New Roman" panose="02020603050405020304" charset="0"/>
                        </a:rPr>
                        <a:t>主要原材料消耗</a:t>
                      </a:r>
                      <a:r>
                        <a:rPr lang="en-US" sz="1200" b="1">
                          <a:latin typeface="仿宋" panose="02010609060101010101" charset="-122"/>
                          <a:ea typeface="仿宋" panose="02010609060101010101" charset="-122"/>
                          <a:cs typeface="仿宋" panose="02010609060101010101" charset="-122"/>
                        </a:rPr>
                        <a:t>情况</a:t>
                      </a:r>
                      <a:endParaRPr lang="en-US" altLang="en-US" sz="1200" b="1">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0000">
                <a:tc gridSpan="2">
                  <a:txBody>
                    <a:bodyPr/>
                    <a:p>
                      <a:pPr>
                        <a:buNone/>
                      </a:pPr>
                      <a:r>
                        <a:rPr lang="en-US" sz="1200">
                          <a:latin typeface="仿宋" panose="02010609060101010101" charset="-122"/>
                          <a:ea typeface="仿宋" panose="02010609060101010101" charset="-122"/>
                          <a:cs typeface="仿宋" panose="02010609060101010101" charset="-122"/>
                        </a:rPr>
                        <a:t>主要原材料1名称</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p>
                      <a:pP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填写企业最主要使用的原材料名称</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a:txBody>
                    <a:bodyPr/>
                    <a:p>
                      <a:pPr>
                        <a:buNone/>
                      </a:pPr>
                      <a:r>
                        <a:rPr lang="en-US" sz="1200">
                          <a:latin typeface="仿宋" panose="02010609060101010101" charset="-122"/>
                          <a:ea typeface="仿宋" panose="02010609060101010101" charset="-122"/>
                          <a:cs typeface="仿宋" panose="02010609060101010101" charset="-122"/>
                        </a:rPr>
                        <a:t>主要原材料1消耗量</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单位：</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填写原材料1的消耗量数据</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a:txBody>
                    <a:bodyPr/>
                    <a:p>
                      <a:pPr>
                        <a:buNone/>
                      </a:pPr>
                      <a:r>
                        <a:rPr lang="en-US" sz="1200">
                          <a:latin typeface="仿宋" panose="02010609060101010101" charset="-122"/>
                          <a:ea typeface="仿宋" panose="02010609060101010101" charset="-122"/>
                          <a:cs typeface="仿宋" panose="02010609060101010101" charset="-122"/>
                        </a:rPr>
                        <a:t>单位产品</a:t>
                      </a:r>
                      <a:r>
                        <a:rPr lang="en-US" sz="1200">
                          <a:latin typeface="仿宋" panose="02010609060101010101" charset="-122"/>
                          <a:ea typeface="仿宋" panose="02010609060101010101" charset="-122"/>
                          <a:cs typeface="仿宋" panose="02010609060101010101" charset="-122"/>
                        </a:rPr>
                        <a:t>主要原材料1消耗量</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单位：</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填写企业单位产品原材料消耗情况。存在多种产品的，填写与原材料1对应的最主要产品单位消耗量。离散型制造业可填写单位产值原材料消耗量。</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gridSpan="2">
                  <a:txBody>
                    <a:bodyPr/>
                    <a:p>
                      <a:pPr>
                        <a:buNone/>
                      </a:pPr>
                      <a:r>
                        <a:rPr lang="en-US" sz="1200">
                          <a:latin typeface="仿宋" panose="02010609060101010101" charset="-122"/>
                          <a:ea typeface="仿宋" panose="02010609060101010101" charset="-122"/>
                          <a:cs typeface="仿宋" panose="02010609060101010101" charset="-122"/>
                        </a:rPr>
                        <a:t>主要原材料2名称</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填写第2主要原材料的名称</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a:txBody>
                    <a:bodyPr/>
                    <a:p>
                      <a:pPr>
                        <a:buNone/>
                      </a:pPr>
                      <a:r>
                        <a:rPr lang="en-US" sz="1200">
                          <a:latin typeface="仿宋" panose="02010609060101010101" charset="-122"/>
                          <a:ea typeface="仿宋" panose="02010609060101010101" charset="-122"/>
                          <a:cs typeface="仿宋" panose="02010609060101010101" charset="-122"/>
                        </a:rPr>
                        <a:t>主要原材料2消耗量</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单位：</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a:txBody>
                    <a:bodyPr/>
                    <a:p>
                      <a:pPr>
                        <a:buNone/>
                      </a:pPr>
                      <a:r>
                        <a:rPr lang="en-US" sz="1200">
                          <a:latin typeface="仿宋" panose="02010609060101010101" charset="-122"/>
                          <a:ea typeface="仿宋" panose="02010609060101010101" charset="-122"/>
                          <a:cs typeface="仿宋" panose="02010609060101010101" charset="-122"/>
                        </a:rPr>
                        <a:t>单位产品主要原材料2消耗量</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单位：</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gridSpan="2">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主要原材料3名称</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仿宋" panose="02010609060101010101" charset="-122"/>
                        </a:rPr>
                        <a:t>填写第3主要原材料的名称</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a:txBody>
                    <a:bodyPr/>
                    <a:p>
                      <a:pPr>
                        <a:buNone/>
                      </a:pPr>
                      <a:r>
                        <a:rPr lang="en-US" sz="1200">
                          <a:latin typeface="仿宋" panose="02010609060101010101" charset="-122"/>
                          <a:ea typeface="仿宋" panose="02010609060101010101" charset="-122"/>
                          <a:cs typeface="仿宋" panose="02010609060101010101" charset="-122"/>
                        </a:rPr>
                        <a:t>主要原材料3消耗量</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单位：</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00">
                <a:tc>
                  <a:txBody>
                    <a:bodyPr/>
                    <a:p>
                      <a:pPr>
                        <a:buNone/>
                      </a:pPr>
                      <a:r>
                        <a:rPr lang="en-US" sz="1200">
                          <a:latin typeface="仿宋" panose="02010609060101010101" charset="-122"/>
                          <a:ea typeface="仿宋" panose="02010609060101010101" charset="-122"/>
                          <a:cs typeface="仿宋" panose="02010609060101010101" charset="-122"/>
                        </a:rPr>
                        <a:t>单位产品主要原材料3消耗量</a:t>
                      </a:r>
                      <a:endParaRPr lang="en-US" altLang="en-US" sz="120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仿宋" panose="02010609060101010101" charset="-122"/>
                        </a:rPr>
                        <a:t>单位：</a:t>
                      </a:r>
                      <a:endParaRPr lang="en-US" altLang="en-US" sz="120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仿宋" panose="02010609060101010101" charset="-122"/>
                          <a:ea typeface="仿宋" panose="02010609060101010101" charset="-122"/>
                          <a:cs typeface="Times New Roman" panose="02020603050405020304" charset="0"/>
                        </a:rPr>
                        <a:t> </a:t>
                      </a: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endParaRPr lang="en-US" altLang="en-US" sz="1200">
                        <a:solidFill>
                          <a:srgbClr val="000000"/>
                        </a:solidFill>
                        <a:latin typeface="仿宋" panose="02010609060101010101" charset="-122"/>
                        <a:ea typeface="仿宋"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 name="文本框 9"/>
          <p:cNvSpPr txBox="1"/>
          <p:nvPr>
            <p:custDataLst>
              <p:tags r:id="rId2"/>
            </p:custDataLst>
          </p:nvPr>
        </p:nvSpPr>
        <p:spPr>
          <a:xfrm>
            <a:off x="6887845" y="404495"/>
            <a:ext cx="4863465" cy="1198880"/>
          </a:xfrm>
          <a:prstGeom prst="rect">
            <a:avLst/>
          </a:prstGeom>
          <a:noFill/>
        </p:spPr>
        <p:txBody>
          <a:bodyPr wrap="square" rtlCol="0">
            <a:spAutoFit/>
          </a:bodyPr>
          <a:p>
            <a:r>
              <a:rPr lang="zh-CN" altLang="en-US">
                <a:solidFill>
                  <a:srgbClr val="FF0000"/>
                </a:solidFill>
              </a:rPr>
              <a:t>为减少企业填报负担，此处只需填写最主要产品的情况。如果主要原材料（不考虑辅料）种类不超过三种，则对应填写各主要原材料情况，如多于三种，仅填最主要的三种</a:t>
            </a:r>
            <a:r>
              <a:rPr lang="zh-CN" altLang="en-US">
                <a:solidFill>
                  <a:srgbClr val="FF0000"/>
                </a:solidFill>
              </a:rPr>
              <a:t>即可。</a:t>
            </a:r>
            <a:endParaRPr lang="zh-CN" altLang="en-US">
              <a:solidFill>
                <a:srgbClr val="FF0000"/>
              </a:solidFill>
            </a:endParaRPr>
          </a:p>
        </p:txBody>
      </p:sp>
      <p:sp>
        <p:nvSpPr>
          <p:cNvPr id="14" name="右大括号 13"/>
          <p:cNvSpPr/>
          <p:nvPr>
            <p:custDataLst>
              <p:tags r:id="rId3"/>
            </p:custDataLst>
          </p:nvPr>
        </p:nvSpPr>
        <p:spPr>
          <a:xfrm>
            <a:off x="9264650" y="2708910"/>
            <a:ext cx="288290" cy="32893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4" name="文本框 3"/>
          <p:cNvSpPr txBox="1"/>
          <p:nvPr>
            <p:custDataLst>
              <p:tags r:id="rId4"/>
            </p:custDataLst>
          </p:nvPr>
        </p:nvSpPr>
        <p:spPr>
          <a:xfrm>
            <a:off x="9695815" y="3573145"/>
            <a:ext cx="2331085" cy="1476375"/>
          </a:xfrm>
          <a:prstGeom prst="rect">
            <a:avLst/>
          </a:prstGeom>
          <a:noFill/>
        </p:spPr>
        <p:txBody>
          <a:bodyPr wrap="square" rtlCol="0">
            <a:spAutoFit/>
          </a:bodyPr>
          <a:p>
            <a:r>
              <a:rPr lang="zh-CN" altLang="en-US">
                <a:solidFill>
                  <a:srgbClr val="FF0000"/>
                </a:solidFill>
              </a:rPr>
              <a:t>填写原材料消耗总量和单耗数据，系统后台会对数据进行交叉核对。</a:t>
            </a:r>
            <a:endParaRPr lang="zh-CN" altLang="en-US">
              <a:solidFill>
                <a:srgbClr val="FF0000"/>
              </a:solidFill>
            </a:endParaRPr>
          </a:p>
          <a:p>
            <a:endParaRPr lang="zh-CN" altLang="en-US">
              <a:solidFill>
                <a:srgbClr val="FF0000"/>
              </a:solidFill>
            </a:endParaRPr>
          </a:p>
        </p:txBody>
      </p:sp>
      <p:sp>
        <p:nvSpPr>
          <p:cNvPr id="5" name="文本框 4"/>
          <p:cNvSpPr txBox="1"/>
          <p:nvPr/>
        </p:nvSpPr>
        <p:spPr>
          <a:xfrm>
            <a:off x="1198880" y="6453505"/>
            <a:ext cx="6096000" cy="368300"/>
          </a:xfrm>
          <a:prstGeom prst="rect">
            <a:avLst/>
          </a:prstGeom>
          <a:noFill/>
        </p:spPr>
        <p:txBody>
          <a:bodyPr wrap="square" rtlCol="0" anchor="t">
            <a:spAutoFit/>
          </a:bodyPr>
          <a:p>
            <a:r>
              <a:rPr lang="zh-CN" altLang="en-US">
                <a:solidFill>
                  <a:srgbClr val="FF0000"/>
                </a:solidFill>
                <a:sym typeface="+mn-ea"/>
              </a:rPr>
              <a:t>如无可选单位，可采用手填方式。</a:t>
            </a:r>
            <a:endParaRPr lang="zh-CN" altLang="en-US">
              <a:solidFill>
                <a:srgbClr val="FF0000"/>
              </a:solidFill>
              <a:sym typeface="+mn-ea"/>
            </a:endParaRPr>
          </a:p>
        </p:txBody>
      </p:sp>
      <p:cxnSp>
        <p:nvCxnSpPr>
          <p:cNvPr id="11" name="直接箭头连接符 10"/>
          <p:cNvCxnSpPr/>
          <p:nvPr>
            <p:custDataLst>
              <p:tags r:id="rId5"/>
            </p:custDataLst>
          </p:nvPr>
        </p:nvCxnSpPr>
        <p:spPr>
          <a:xfrm flipV="1">
            <a:off x="1775460" y="6093460"/>
            <a:ext cx="0" cy="43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ags/tag1.xml><?xml version="1.0" encoding="utf-8"?>
<p:tagLst xmlns:p="http://schemas.openxmlformats.org/presentationml/2006/main">
  <p:tag name="KSO_WM_UNIT_TABLE_BEAUTIFY" val="smartTable{22abc8c7-f476-4384-95f5-28e8671694c8}"/>
</p:tagLst>
</file>

<file path=ppt/tags/tag10.xml><?xml version="1.0" encoding="utf-8"?>
<p:tagLst xmlns:p="http://schemas.openxmlformats.org/presentationml/2006/main">
  <p:tag name="KSO_WM_UNIT_TABLE_BEAUTIFY" val="smartTable{19bde4b4-f2a7-484b-9d99-a9683f235a7f}"/>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UNIT_TABLE_BEAUTIFY" val="smartTable{f4e2aea1-c89e-4816-8acc-6b278d8dbc7c}"/>
  <p:tag name="TABLE_ENDDRAG_ORIGIN_RECT" val="795*439"/>
  <p:tag name="TABLE_ENDDRAG_RECT" val="3*88*795*439"/>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UNIT_TABLE_BEAUTIFY" val="smartTable{9057092b-8d0f-42b7-91f9-01b3bdc8bc2e}"/>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UNIT_TABLE_BEAUTIFY" val="smartTable{236256f4-3398-40da-9fdc-0d549159a43f}"/>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UNIT_TABLE_BEAUTIFY" val="smartTable{0ec6e4e8-3bef-412f-8a11-f3db62eb72da}"/>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UNIT_TABLE_BEAUTIFY" val="smartTable{22563d37-c31a-4a3d-925d-5739de083c36}"/>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UNIT_TABLE_BEAUTIFY" val="smartTable{a5b974c7-c9d7-44ab-92c7-a7869906ccce}"/>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UNIT_TABLE_BEAUTIFY" val="smartTable{c5806e9d-836b-4f90-9636-5e4191f3c557}"/>
</p:tagLst>
</file>

<file path=ppt/tags/tag47.xml><?xml version="1.0" encoding="utf-8"?>
<p:tagLst xmlns:p="http://schemas.openxmlformats.org/presentationml/2006/main">
  <p:tag name="KSO_WM_UNIT_TABLE_BEAUTIFY" val="smartTable{7e257a5a-a67b-4cb5-b15d-8cf19391de9d}"/>
</p:tagLst>
</file>

<file path=ppt/tags/tag48.xml><?xml version="1.0" encoding="utf-8"?>
<p:tagLst xmlns:p="http://schemas.openxmlformats.org/presentationml/2006/main">
  <p:tag name="KSO_WM_UNIT_TABLE_BEAUTIFY" val="smartTable{6759f4a0-d78f-442c-8abe-be2ef8232ec0}"/>
  <p:tag name="TABLE_ENDDRAG_ORIGIN_RECT" val="706*129"/>
  <p:tag name="TABLE_ENDDRAG_RECT" val="32*156*706*129"/>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UNIT_TABLE_BEAUTIFY" val="smartTable{8dbe1eef-72a2-4e11-a7e5-826aa4b43665}"/>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UNIT_TABLE_BEAUTIFY" val="smartTable{ca61f643-de23-412e-8eaa-1b2e73bef347}"/>
</p:tagLst>
</file>

<file path=ppt/tags/tag56.xml><?xml version="1.0" encoding="utf-8"?>
<p:tagLst xmlns:p="http://schemas.openxmlformats.org/presentationml/2006/main">
  <p:tag name="KSO_WM_UNIT_TABLE_BEAUTIFY" val="smartTable{74562e2a-16d3-4542-a311-d807de381603}"/>
  <p:tag name="TABLE_ENDDRAG_ORIGIN_RECT" val="683*80"/>
  <p:tag name="TABLE_ENDDRAG_RECT" val="55*344*683*80"/>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UNIT_TABLE_BEAUTIFY" val="smartTable{e6fb4f39-efc4-4e2c-82ec-68d4b50defba}"/>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UNIT_TABLE_BEAUTIFY" val="smartTable{176a0f61-d085-4adb-96a0-5d27b128a526}"/>
</p:tagLst>
</file>

<file path=ppt/tags/tag63.xml><?xml version="1.0" encoding="utf-8"?>
<p:tagLst xmlns:p="http://schemas.openxmlformats.org/presentationml/2006/main">
  <p:tag name="KSO_WM_UNIT_TABLE_BEAUTIFY" val="smartTable{37a9aaff-b944-4794-b4de-4745d4dae6dc}"/>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UNIT_TABLE_BEAUTIFY" val="smartTable{a1408e64-b2c4-427f-8712-d41603f00084}"/>
  <p:tag name="TABLE_ENDDRAG_ORIGIN_RECT" val="692*105"/>
  <p:tag name="TABLE_ENDDRAG_RECT" val="135*275*692*105"/>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UNIT_TABLE_BEAUTIFY" val="smartTable{08c8f997-b691-4776-8d1a-df5ba8038fd4}"/>
</p:tagLst>
</file>

<file path=ppt/tags/tag72.xml><?xml version="1.0" encoding="utf-8"?>
<p:tagLst xmlns:p="http://schemas.openxmlformats.org/presentationml/2006/main">
  <p:tag name="KSO_WM_UNIT_TABLE_BEAUTIFY" val="smartTable{95634dec-520c-4769-92b9-bb6fb87dac50}"/>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UNIT_TABLE_BEAUTIFY" val="smartTable{4a37c04b-52af-43d2-aa15-77fe3058b86f}"/>
  <p:tag name="TABLE_ENDDRAG_ORIGIN_RECT" val="550*367"/>
  <p:tag name="TABLE_ENDDRAG_RECT" val="106*117*550*367"/>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UNIT_TABLE_BEAUTIFY" val="smartTable{e79dc9ef-5dfe-4918-b5c9-76b0646c5d2f}"/>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UNIT_TABLE_BEAUTIFY" val="smartTable{85a4ada0-d708-441d-aeab-7b980d4b0415}"/>
  <p:tag name="TABLE_ENDDRAG_ORIGIN_RECT" val="628*130"/>
  <p:tag name="TABLE_ENDDRAG_RECT" val="54*167*628*130"/>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PP_MARK_KEY" val="f3fd74e9-8e1b-4078-9a4c-e5d73ce32f98"/>
  <p:tag name="COMMONDATA" val="eyJoZGlkIjoiNzU1NmFkYjM2ZjVlNjlhYTExODFlMTExZDY5YzQ0NzkifQ=="/>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18500</Words>
  <Application>WPS 演示</Application>
  <PresentationFormat/>
  <Paragraphs>2722</Paragraphs>
  <Slides>27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27</vt:i4>
      </vt:variant>
    </vt:vector>
  </HeadingPairs>
  <TitlesOfParts>
    <vt:vector size="39" baseType="lpstr">
      <vt:lpstr>Arial</vt:lpstr>
      <vt:lpstr>宋体</vt:lpstr>
      <vt:lpstr>Wingdings</vt:lpstr>
      <vt:lpstr>微软雅黑</vt:lpstr>
      <vt:lpstr>Arial Unicode MS</vt:lpstr>
      <vt:lpstr>Calibri</vt:lpstr>
      <vt:lpstr>Times New Roman</vt:lpstr>
      <vt:lpstr>仿宋</vt:lpstr>
      <vt:lpstr>Wingdings 2</vt:lpstr>
      <vt:lpstr>黑体</vt:lpstr>
      <vt:lpstr>Wingdings</vt:lpstr>
      <vt:lpstr>默认设计模板</vt:lpstr>
      <vt:lpstr>PowerPoint 演示文稿</vt:lpstr>
      <vt:lpstr>绿色制造体系动态管理表填报说明</vt:lpstr>
      <vt:lpstr>动态管理表的设计原则</vt:lpstr>
      <vt:lpstr>二、绿色工厂动态管理表的填报</vt:lpstr>
      <vt:lpstr>二、绿色工厂动态管理表的填报</vt:lpstr>
      <vt:lpstr>二、绿色工厂动态管理表的填报</vt:lpstr>
      <vt:lpstr>二、绿色工厂动态管理表的填报</vt:lpstr>
      <vt:lpstr>二、绿色工厂动态管理表的填报</vt:lpstr>
      <vt:lpstr>二、绿色工厂动态管理表的填报</vt:lpstr>
      <vt:lpstr>二、绿色工厂动态管理表的填报</vt:lpstr>
      <vt:lpstr>二、绿色工厂动态管理表的填报</vt:lpstr>
      <vt:lpstr>PowerPoint 演示文稿</vt:lpstr>
      <vt:lpstr>二、绿色工厂动态管理表的填报</vt:lpstr>
      <vt:lpstr>二、绿色工厂动态管理表的填报</vt:lpstr>
      <vt:lpstr>二、绿色工厂动态管理表的填报</vt:lpstr>
      <vt:lpstr>三、绿色设计产品动态管理表的填报</vt:lpstr>
      <vt:lpstr>三、绿色设计产品动态管理表的填报</vt:lpstr>
      <vt:lpstr>三、绿色设计产品动态管理表的填报</vt:lpstr>
      <vt:lpstr>四、绿色工业园区动态管理表的填报</vt:lpstr>
      <vt:lpstr>四、绿色工业园区动态管理表的填报</vt:lpstr>
      <vt:lpstr>四、绿色工业园区动态管理表的填报</vt:lpstr>
      <vt:lpstr>四、绿色工业园区动态管理表的填报</vt:lpstr>
      <vt:lpstr>五、绿色供应链管理示范企业动态管理表的填报</vt:lpstr>
      <vt:lpstr>五、绿色供应链管理示范企业动态管理表的填报</vt:lpstr>
      <vt:lpstr>五、绿色供应链管理示范企业动态管理表的填报</vt:lpstr>
      <vt:lpstr>五、绿色供应链管理示范企业动态管理表的填报</vt:lpstr>
      <vt:lpstr>五、绿色供应链管理示范企业动态管理表的填报</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国家碳达峰碳中和目标下 的职业选择</dc:title>
  <dc:creator>13418</dc:creator>
  <cp:lastModifiedBy>wangjing</cp:lastModifiedBy>
  <cp:revision>7</cp:revision>
  <dcterms:created xsi:type="dcterms:W3CDTF">2023-03-28T17:12:00Z</dcterms:created>
  <dcterms:modified xsi:type="dcterms:W3CDTF">2023-04-04T08:30:54Z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2052-11.1.0.12980</vt:lpwstr>
  </property>
  <property fmtid="{D5CDD505-2E9C-101B-9397-08002B2CF9AE}" pid="3" name="ICV">
    <vt:lpwstr>62DA15A9AC804073BDC730480A67C454</vt:lpwstr>
  </property>
</Properties>
</file>