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769" r:id="rId2"/>
    <p:sldMasterId id="2147483777" r:id="rId3"/>
    <p:sldMasterId id="2147483785" r:id="rId4"/>
    <p:sldMasterId id="2147483793" r:id="rId5"/>
    <p:sldMasterId id="2147483807" r:id="rId6"/>
    <p:sldMasterId id="2147484062" r:id="rId7"/>
    <p:sldMasterId id="2147484973" r:id="rId8"/>
  </p:sldMasterIdLst>
  <p:notesMasterIdLst>
    <p:notesMasterId r:id="rId25"/>
  </p:notesMasterIdLst>
  <p:sldIdLst>
    <p:sldId id="256" r:id="rId9"/>
    <p:sldId id="7411" r:id="rId10"/>
    <p:sldId id="7408" r:id="rId11"/>
    <p:sldId id="7360" r:id="rId12"/>
    <p:sldId id="673" r:id="rId13"/>
    <p:sldId id="688" r:id="rId14"/>
    <p:sldId id="7257" r:id="rId15"/>
    <p:sldId id="7406" r:id="rId16"/>
    <p:sldId id="7381" r:id="rId17"/>
    <p:sldId id="7407" r:id="rId18"/>
    <p:sldId id="7404" r:id="rId19"/>
    <p:sldId id="7402" r:id="rId20"/>
    <p:sldId id="7397" r:id="rId21"/>
    <p:sldId id="7389" r:id="rId22"/>
    <p:sldId id="7400" r:id="rId23"/>
    <p:sldId id="7251" r:id="rId2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15">
          <p15:clr>
            <a:srgbClr val="A4A3A4"/>
          </p15:clr>
        </p15:guide>
        <p15:guide id="2" pos="3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827" autoAdjust="0"/>
  </p:normalViewPr>
  <p:slideViewPr>
    <p:cSldViewPr snapToGrid="0" snapToObjects="1">
      <p:cViewPr varScale="1">
        <p:scale>
          <a:sx n="113" d="100"/>
          <a:sy n="113" d="100"/>
        </p:scale>
        <p:origin x="483" y="57"/>
      </p:cViewPr>
      <p:guideLst>
        <p:guide orient="horz" pos="2115"/>
        <p:guide pos="3836"/>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85ce4e8a31076e62/01%20Workshop/02%20&#24037;&#20316;&#36807;&#31243;&#25991;&#20214;/&#33021;&#28304;&#32479;&#35745;&#20449;&#24687;-E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D:\&#29615;&#20445;&#22788;&#24037;&#20316;\PPT&#22270;&#34920;&#26356;&#26032;.e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9615;&#20445;&#22788;&#24037;&#20316;\PPT&#22270;&#34920;&#26356;&#26032;.et"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WeChat%20Files\wxid_lu1fer8jmnwi11\FileStorage\File\2021-04\&#22270;&#34920;&#23436;&#21892;202104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'[能源统计信息-EF.xlsx]煤炭消费情况'!$C$64</c:f>
              <c:strCache>
                <c:ptCount val="1"/>
                <c:pt idx="0">
                  <c:v>发电、供热</c:v>
                </c:pt>
              </c:strCache>
            </c:strRef>
          </c:tx>
          <c:spPr>
            <a:solidFill>
              <a:schemeClr val="accent1"/>
            </a:solidFill>
            <a:ln>
              <a:noFill/>
            </a:ln>
            <a:effectLst/>
          </c:spPr>
          <c:invertIfNegative val="0"/>
          <c:cat>
            <c:strRef>
              <c:f>'[能源统计信息-EF.xlsx]煤炭消费情况'!$B$65:$B$83</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'[能源统计信息-EF.xlsx]煤炭消费情况'!$C$65:$C$83</c:f>
              <c:numCache>
                <c:formatCode>0.00_ </c:formatCode>
                <c:ptCount val="19"/>
                <c:pt idx="0">
                  <c:v>60721.87</c:v>
                </c:pt>
                <c:pt idx="1">
                  <c:v>69797.53</c:v>
                </c:pt>
                <c:pt idx="2">
                  <c:v>83221.539999999994</c:v>
                </c:pt>
                <c:pt idx="3">
                  <c:v>95069.84</c:v>
                </c:pt>
                <c:pt idx="4">
                  <c:v>105016</c:v>
                </c:pt>
                <c:pt idx="5">
                  <c:v>121059.67000000013</c:v>
                </c:pt>
                <c:pt idx="6">
                  <c:v>133651.88999999969</c:v>
                </c:pt>
                <c:pt idx="7">
                  <c:v>136725.09</c:v>
                </c:pt>
                <c:pt idx="8">
                  <c:v>143904</c:v>
                </c:pt>
                <c:pt idx="9">
                  <c:v>149726</c:v>
                </c:pt>
                <c:pt idx="10">
                  <c:v>170949</c:v>
                </c:pt>
                <c:pt idx="11">
                  <c:v>181090</c:v>
                </c:pt>
                <c:pt idx="12">
                  <c:v>189848</c:v>
                </c:pt>
                <c:pt idx="13">
                  <c:v>177098</c:v>
                </c:pt>
                <c:pt idx="14">
                  <c:v>165422</c:v>
                </c:pt>
                <c:pt idx="15">
                  <c:v>169441</c:v>
                </c:pt>
                <c:pt idx="16">
                  <c:v>183107</c:v>
                </c:pt>
                <c:pt idx="17">
                  <c:v>192239</c:v>
                </c:pt>
                <c:pt idx="18">
                  <c:v>201798</c:v>
                </c:pt>
              </c:numCache>
            </c:numRef>
          </c:val>
          <c:extLst>
            <c:ext xmlns:c16="http://schemas.microsoft.com/office/drawing/2014/chart" uri="{C3380CC4-5D6E-409C-BE32-E72D297353CC}">
              <c16:uniqueId val="{00000000-5F5A-7A48-98EC-1DB08A00BBA0}"/>
            </c:ext>
          </c:extLst>
        </c:ser>
        <c:ser>
          <c:idx val="1"/>
          <c:order val="1"/>
          <c:tx>
            <c:strRef>
              <c:f>'[能源统计信息-EF.xlsx]煤炭消费情况'!$D$64</c:f>
              <c:strCache>
                <c:ptCount val="1"/>
                <c:pt idx="0">
                  <c:v>冶金</c:v>
                </c:pt>
              </c:strCache>
            </c:strRef>
          </c:tx>
          <c:spPr>
            <a:solidFill>
              <a:schemeClr val="accent2"/>
            </a:solidFill>
            <a:ln>
              <a:noFill/>
            </a:ln>
            <a:effectLst/>
          </c:spPr>
          <c:invertIfNegative val="0"/>
          <c:cat>
            <c:strRef>
              <c:f>'[能源统计信息-EF.xlsx]煤炭消费情况'!$B$65:$B$83</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'[能源统计信息-EF.xlsx]煤炭消费情况'!$D$65:$D$83</c:f>
              <c:numCache>
                <c:formatCode>0.00_ </c:formatCode>
                <c:ptCount val="19"/>
                <c:pt idx="0">
                  <c:v>27345.869999999992</c:v>
                </c:pt>
                <c:pt idx="1">
                  <c:v>26074.219999999954</c:v>
                </c:pt>
                <c:pt idx="2">
                  <c:v>31977.1</c:v>
                </c:pt>
                <c:pt idx="3">
                  <c:v>39898.21</c:v>
                </c:pt>
                <c:pt idx="4">
                  <c:v>47977</c:v>
                </c:pt>
                <c:pt idx="5">
                  <c:v>46311.89</c:v>
                </c:pt>
                <c:pt idx="6">
                  <c:v>46515.520000000004</c:v>
                </c:pt>
                <c:pt idx="7">
                  <c:v>50819.17</c:v>
                </c:pt>
                <c:pt idx="8">
                  <c:v>63402</c:v>
                </c:pt>
                <c:pt idx="9">
                  <c:v>69076</c:v>
                </c:pt>
                <c:pt idx="10">
                  <c:v>75029</c:v>
                </c:pt>
                <c:pt idx="11">
                  <c:v>74375</c:v>
                </c:pt>
                <c:pt idx="12">
                  <c:v>76188</c:v>
                </c:pt>
                <c:pt idx="13">
                  <c:v>83512</c:v>
                </c:pt>
                <c:pt idx="14">
                  <c:v>80821</c:v>
                </c:pt>
                <c:pt idx="15">
                  <c:v>77930</c:v>
                </c:pt>
                <c:pt idx="16">
                  <c:v>74499</c:v>
                </c:pt>
                <c:pt idx="17">
                  <c:v>75866</c:v>
                </c:pt>
                <c:pt idx="18">
                  <c:v>71693</c:v>
                </c:pt>
              </c:numCache>
            </c:numRef>
          </c:val>
          <c:extLst>
            <c:ext xmlns:c16="http://schemas.microsoft.com/office/drawing/2014/chart" uri="{C3380CC4-5D6E-409C-BE32-E72D297353CC}">
              <c16:uniqueId val="{00000001-5F5A-7A48-98EC-1DB08A00BBA0}"/>
            </c:ext>
          </c:extLst>
        </c:ser>
        <c:ser>
          <c:idx val="2"/>
          <c:order val="2"/>
          <c:tx>
            <c:strRef>
              <c:f>'[能源统计信息-EF.xlsx]煤炭消费情况'!$E$64</c:f>
              <c:strCache>
                <c:ptCount val="1"/>
                <c:pt idx="0">
                  <c:v>石化、化工</c:v>
                </c:pt>
              </c:strCache>
            </c:strRef>
          </c:tx>
          <c:spPr>
            <a:solidFill>
              <a:schemeClr val="accent3"/>
            </a:solidFill>
            <a:ln>
              <a:noFill/>
            </a:ln>
            <a:effectLst/>
          </c:spPr>
          <c:invertIfNegative val="0"/>
          <c:cat>
            <c:strRef>
              <c:f>'[能源统计信息-EF.xlsx]煤炭消费情况'!$B$65:$B$83</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'[能源统计信息-EF.xlsx]煤炭消费情况'!$E$65:$E$83</c:f>
              <c:numCache>
                <c:formatCode>0.00_ </c:formatCode>
                <c:ptCount val="19"/>
                <c:pt idx="0">
                  <c:v>20954.280000000021</c:v>
                </c:pt>
                <c:pt idx="1">
                  <c:v>21541.090000000004</c:v>
                </c:pt>
                <c:pt idx="2">
                  <c:v>25639.74</c:v>
                </c:pt>
                <c:pt idx="3">
                  <c:v>30342.969999999998</c:v>
                </c:pt>
                <c:pt idx="4">
                  <c:v>40572.590000000004</c:v>
                </c:pt>
                <c:pt idx="5">
                  <c:v>38929.810000000012</c:v>
                </c:pt>
                <c:pt idx="6">
                  <c:v>41560.680000000008</c:v>
                </c:pt>
                <c:pt idx="7">
                  <c:v>43798.229999999996</c:v>
                </c:pt>
                <c:pt idx="8">
                  <c:v>56502.189999999995</c:v>
                </c:pt>
                <c:pt idx="9">
                  <c:v>60623.06</c:v>
                </c:pt>
                <c:pt idx="10">
                  <c:v>66993.53</c:v>
                </c:pt>
                <c:pt idx="11">
                  <c:v>69875</c:v>
                </c:pt>
                <c:pt idx="12">
                  <c:v>75704</c:v>
                </c:pt>
                <c:pt idx="13">
                  <c:v>76973</c:v>
                </c:pt>
                <c:pt idx="14">
                  <c:v>80237</c:v>
                </c:pt>
                <c:pt idx="15">
                  <c:v>75715</c:v>
                </c:pt>
                <c:pt idx="16">
                  <c:v>71888</c:v>
                </c:pt>
                <c:pt idx="17">
                  <c:v>73850</c:v>
                </c:pt>
                <c:pt idx="18">
                  <c:v>77698</c:v>
                </c:pt>
              </c:numCache>
            </c:numRef>
          </c:val>
          <c:extLst>
            <c:ext xmlns:c16="http://schemas.microsoft.com/office/drawing/2014/chart" uri="{C3380CC4-5D6E-409C-BE32-E72D297353CC}">
              <c16:uniqueId val="{00000002-5F5A-7A48-98EC-1DB08A00BBA0}"/>
            </c:ext>
          </c:extLst>
        </c:ser>
        <c:ser>
          <c:idx val="3"/>
          <c:order val="3"/>
          <c:tx>
            <c:strRef>
              <c:f>'[能源统计信息-EF.xlsx]煤炭消费情况'!$F$64</c:f>
              <c:strCache>
                <c:ptCount val="1"/>
                <c:pt idx="0">
                  <c:v>采矿业</c:v>
                </c:pt>
              </c:strCache>
            </c:strRef>
          </c:tx>
          <c:spPr>
            <a:solidFill>
              <a:schemeClr val="accent4"/>
            </a:solidFill>
            <a:ln>
              <a:noFill/>
            </a:ln>
            <a:effectLst/>
          </c:spPr>
          <c:invertIfNegative val="0"/>
          <c:cat>
            <c:strRef>
              <c:f>'[能源统计信息-EF.xlsx]煤炭消费情况'!$B$65:$B$83</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'[能源统计信息-EF.xlsx]煤炭消费情况'!$F$65:$F$83</c:f>
              <c:numCache>
                <c:formatCode>0.00_ </c:formatCode>
                <c:ptCount val="19"/>
                <c:pt idx="0">
                  <c:v>11328.89</c:v>
                </c:pt>
                <c:pt idx="1">
                  <c:v>10287.49</c:v>
                </c:pt>
                <c:pt idx="2">
                  <c:v>13601.15</c:v>
                </c:pt>
                <c:pt idx="3">
                  <c:v>12853.849999999984</c:v>
                </c:pt>
                <c:pt idx="4">
                  <c:v>13307</c:v>
                </c:pt>
                <c:pt idx="5">
                  <c:v>16884.649999999969</c:v>
                </c:pt>
                <c:pt idx="6">
                  <c:v>18971.740000000005</c:v>
                </c:pt>
                <c:pt idx="7">
                  <c:v>19501.07</c:v>
                </c:pt>
                <c:pt idx="8">
                  <c:v>20527</c:v>
                </c:pt>
                <c:pt idx="9">
                  <c:v>27146</c:v>
                </c:pt>
                <c:pt idx="10">
                  <c:v>32914</c:v>
                </c:pt>
                <c:pt idx="11">
                  <c:v>43100</c:v>
                </c:pt>
                <c:pt idx="12">
                  <c:v>39165</c:v>
                </c:pt>
                <c:pt idx="13">
                  <c:v>35170</c:v>
                </c:pt>
                <c:pt idx="14">
                  <c:v>30802</c:v>
                </c:pt>
                <c:pt idx="15">
                  <c:v>25246</c:v>
                </c:pt>
                <c:pt idx="16">
                  <c:v>25106</c:v>
                </c:pt>
                <c:pt idx="17">
                  <c:v>26064</c:v>
                </c:pt>
                <c:pt idx="18">
                  <c:v>23850</c:v>
                </c:pt>
              </c:numCache>
            </c:numRef>
          </c:val>
          <c:extLst>
            <c:ext xmlns:c16="http://schemas.microsoft.com/office/drawing/2014/chart" uri="{C3380CC4-5D6E-409C-BE32-E72D297353CC}">
              <c16:uniqueId val="{00000003-5F5A-7A48-98EC-1DB08A00BBA0}"/>
            </c:ext>
          </c:extLst>
        </c:ser>
        <c:ser>
          <c:idx val="4"/>
          <c:order val="4"/>
          <c:tx>
            <c:strRef>
              <c:f>'[能源统计信息-EF.xlsx]煤炭消费情况'!$G$64</c:f>
              <c:strCache>
                <c:ptCount val="1"/>
                <c:pt idx="0">
                  <c:v>农林牧渔业</c:v>
                </c:pt>
              </c:strCache>
            </c:strRef>
          </c:tx>
          <c:spPr>
            <a:solidFill>
              <a:schemeClr val="accent5"/>
            </a:solidFill>
            <a:ln>
              <a:noFill/>
            </a:ln>
            <a:effectLst/>
          </c:spPr>
          <c:invertIfNegative val="0"/>
          <c:cat>
            <c:strRef>
              <c:f>'[能源统计信息-EF.xlsx]煤炭消费情况'!$B$65:$B$83</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'[能源统计信息-EF.xlsx]煤炭消费情况'!$G$65:$G$83</c:f>
              <c:numCache>
                <c:formatCode>0.00_ </c:formatCode>
                <c:ptCount val="19"/>
                <c:pt idx="0">
                  <c:v>899.75</c:v>
                </c:pt>
                <c:pt idx="1">
                  <c:v>936.02</c:v>
                </c:pt>
                <c:pt idx="2">
                  <c:v>1078.33</c:v>
                </c:pt>
                <c:pt idx="3">
                  <c:v>1425.83</c:v>
                </c:pt>
                <c:pt idx="4">
                  <c:v>1802</c:v>
                </c:pt>
                <c:pt idx="5">
                  <c:v>1502.6</c:v>
                </c:pt>
                <c:pt idx="6">
                  <c:v>1519.57</c:v>
                </c:pt>
                <c:pt idx="7">
                  <c:v>1522.57</c:v>
                </c:pt>
                <c:pt idx="8">
                  <c:v>2081</c:v>
                </c:pt>
                <c:pt idx="9">
                  <c:v>2147</c:v>
                </c:pt>
                <c:pt idx="10">
                  <c:v>2207</c:v>
                </c:pt>
                <c:pt idx="11">
                  <c:v>2266</c:v>
                </c:pt>
                <c:pt idx="12">
                  <c:v>2451</c:v>
                </c:pt>
                <c:pt idx="13">
                  <c:v>2479</c:v>
                </c:pt>
                <c:pt idx="14">
                  <c:v>2625</c:v>
                </c:pt>
                <c:pt idx="15">
                  <c:v>2778</c:v>
                </c:pt>
                <c:pt idx="16">
                  <c:v>2834</c:v>
                </c:pt>
                <c:pt idx="17">
                  <c:v>2363</c:v>
                </c:pt>
                <c:pt idx="18">
                  <c:v>2202</c:v>
                </c:pt>
              </c:numCache>
            </c:numRef>
          </c:val>
          <c:extLst>
            <c:ext xmlns:c16="http://schemas.microsoft.com/office/drawing/2014/chart" uri="{C3380CC4-5D6E-409C-BE32-E72D297353CC}">
              <c16:uniqueId val="{00000004-5F5A-7A48-98EC-1DB08A00BBA0}"/>
            </c:ext>
          </c:extLst>
        </c:ser>
        <c:ser>
          <c:idx val="5"/>
          <c:order val="5"/>
          <c:tx>
            <c:strRef>
              <c:f>'[能源统计信息-EF.xlsx]煤炭消费情况'!$H$64</c:f>
              <c:strCache>
                <c:ptCount val="1"/>
                <c:pt idx="0">
                  <c:v>居民生活</c:v>
                </c:pt>
              </c:strCache>
            </c:strRef>
          </c:tx>
          <c:spPr>
            <a:solidFill>
              <a:schemeClr val="accent6"/>
            </a:solidFill>
            <a:ln>
              <a:noFill/>
            </a:ln>
            <a:effectLst/>
          </c:spPr>
          <c:invertIfNegative val="0"/>
          <c:cat>
            <c:strRef>
              <c:f>'[能源统计信息-EF.xlsx]煤炭消费情况'!$B$65:$B$83</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'[能源统计信息-EF.xlsx]煤炭消费情况'!$H$65:$H$83</c:f>
              <c:numCache>
                <c:formatCode>0.00_ </c:formatCode>
                <c:ptCount val="19"/>
                <c:pt idx="0">
                  <c:v>8410.25</c:v>
                </c:pt>
                <c:pt idx="1">
                  <c:v>8412.6400000000049</c:v>
                </c:pt>
                <c:pt idx="2">
                  <c:v>9004.7099999999828</c:v>
                </c:pt>
                <c:pt idx="3">
                  <c:v>9768.2000000000007</c:v>
                </c:pt>
                <c:pt idx="4">
                  <c:v>10038.969999999972</c:v>
                </c:pt>
                <c:pt idx="5">
                  <c:v>10036.34</c:v>
                </c:pt>
                <c:pt idx="6">
                  <c:v>9760.61</c:v>
                </c:pt>
                <c:pt idx="7">
                  <c:v>9147.61</c:v>
                </c:pt>
                <c:pt idx="8">
                  <c:v>9122</c:v>
                </c:pt>
                <c:pt idx="9">
                  <c:v>9159.17</c:v>
                </c:pt>
                <c:pt idx="10">
                  <c:v>9212</c:v>
                </c:pt>
                <c:pt idx="11">
                  <c:v>9253</c:v>
                </c:pt>
                <c:pt idx="12">
                  <c:v>9290</c:v>
                </c:pt>
                <c:pt idx="13">
                  <c:v>9303</c:v>
                </c:pt>
                <c:pt idx="14">
                  <c:v>9627</c:v>
                </c:pt>
                <c:pt idx="15">
                  <c:v>9492</c:v>
                </c:pt>
                <c:pt idx="16">
                  <c:v>9283</c:v>
                </c:pt>
                <c:pt idx="17">
                  <c:v>7714</c:v>
                </c:pt>
                <c:pt idx="18">
                  <c:v>6547</c:v>
                </c:pt>
              </c:numCache>
            </c:numRef>
          </c:val>
          <c:extLst>
            <c:ext xmlns:c16="http://schemas.microsoft.com/office/drawing/2014/chart" uri="{C3380CC4-5D6E-409C-BE32-E72D297353CC}">
              <c16:uniqueId val="{00000005-5F5A-7A48-98EC-1DB08A00BBA0}"/>
            </c:ext>
          </c:extLst>
        </c:ser>
        <c:ser>
          <c:idx val="6"/>
          <c:order val="6"/>
          <c:tx>
            <c:strRef>
              <c:f>'[能源统计信息-EF.xlsx]煤炭消费情况'!$I$64</c:f>
              <c:strCache>
                <c:ptCount val="1"/>
                <c:pt idx="0">
                  <c:v>其他</c:v>
                </c:pt>
              </c:strCache>
            </c:strRef>
          </c:tx>
          <c:spPr>
            <a:solidFill>
              <a:schemeClr val="accent1">
                <a:lumMod val="60000"/>
              </a:schemeClr>
            </a:solidFill>
            <a:ln>
              <a:noFill/>
            </a:ln>
            <a:effectLst/>
          </c:spPr>
          <c:invertIfNegative val="0"/>
          <c:cat>
            <c:strRef>
              <c:f>'[能源统计信息-EF.xlsx]煤炭消费情况'!$B$65:$B$83</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'[能源统计信息-EF.xlsx]煤炭消费情况'!$I$65:$I$83</c:f>
              <c:numCache>
                <c:formatCode>0.00_ </c:formatCode>
                <c:ptCount val="19"/>
                <c:pt idx="0">
                  <c:v>15370.59</c:v>
                </c:pt>
                <c:pt idx="1">
                  <c:v>15719.16</c:v>
                </c:pt>
                <c:pt idx="2">
                  <c:v>16593.87</c:v>
                </c:pt>
                <c:pt idx="3">
                  <c:v>19012.509999999962</c:v>
                </c:pt>
                <c:pt idx="4">
                  <c:v>25385</c:v>
                </c:pt>
                <c:pt idx="5">
                  <c:v>21091.029999999992</c:v>
                </c:pt>
                <c:pt idx="6">
                  <c:v>21508.530000000002</c:v>
                </c:pt>
                <c:pt idx="7">
                  <c:v>20352.950000000004</c:v>
                </c:pt>
                <c:pt idx="8">
                  <c:v>30289</c:v>
                </c:pt>
                <c:pt idx="9">
                  <c:v>32018</c:v>
                </c:pt>
                <c:pt idx="10">
                  <c:v>32479</c:v>
                </c:pt>
                <c:pt idx="11">
                  <c:v>31768</c:v>
                </c:pt>
                <c:pt idx="12">
                  <c:v>31779</c:v>
                </c:pt>
                <c:pt idx="13">
                  <c:v>29099</c:v>
                </c:pt>
                <c:pt idx="14">
                  <c:v>30300</c:v>
                </c:pt>
                <c:pt idx="15">
                  <c:v>28219</c:v>
                </c:pt>
                <c:pt idx="16">
                  <c:v>24688</c:v>
                </c:pt>
                <c:pt idx="17">
                  <c:v>19356</c:v>
                </c:pt>
                <c:pt idx="18">
                  <c:v>18129</c:v>
                </c:pt>
              </c:numCache>
            </c:numRef>
          </c:val>
          <c:extLst>
            <c:ext xmlns:c16="http://schemas.microsoft.com/office/drawing/2014/chart" uri="{C3380CC4-5D6E-409C-BE32-E72D297353CC}">
              <c16:uniqueId val="{00000006-5F5A-7A48-98EC-1DB08A00BBA0}"/>
            </c:ext>
          </c:extLst>
        </c:ser>
        <c:dLbls>
          <c:showLegendKey val="0"/>
          <c:showVal val="0"/>
          <c:showCatName val="0"/>
          <c:showSerName val="0"/>
          <c:showPercent val="0"/>
          <c:showBubbleSize val="0"/>
        </c:dLbls>
        <c:gapWidth val="150"/>
        <c:overlap val="100"/>
        <c:axId val="347207552"/>
        <c:axId val="347209088"/>
      </c:barChart>
      <c:catAx>
        <c:axId val="34720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347209088"/>
        <c:crosses val="autoZero"/>
        <c:auto val="1"/>
        <c:lblAlgn val="ctr"/>
        <c:lblOffset val="100"/>
        <c:noMultiLvlLbl val="0"/>
      </c:catAx>
      <c:valAx>
        <c:axId val="34720908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vert="horz"/>
          <a:lstStyle/>
          <a:p>
            <a:pPr>
              <a:defRPr/>
            </a:pPr>
            <a:endParaRPr lang="zh-CN"/>
          </a:p>
        </c:txPr>
        <c:crossAx val="347207552"/>
        <c:crosses val="autoZero"/>
        <c:crossBetween val="between"/>
      </c:valAx>
      <c:spPr>
        <a:noFill/>
        <a:ln>
          <a:noFill/>
        </a:ln>
        <a:effectLst/>
      </c:spPr>
    </c:plotArea>
    <c:legend>
      <c:legendPos val="b"/>
      <c:overlay val="0"/>
      <c:spPr>
        <a:noFill/>
        <a:ln>
          <a:noFill/>
        </a:ln>
        <a:effectLst/>
      </c:spPr>
      <c:txPr>
        <a:bodyPr rot="0" vert="horz"/>
        <a:lstStyle/>
        <a:p>
          <a:pPr>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zh-CN" altLang="en-US" sz="2000" b="1"/>
              <a:t>电能终端能源占比</a:t>
            </a:r>
          </a:p>
        </c:rich>
      </c:tx>
      <c:overlay val="0"/>
      <c:spPr>
        <a:noFill/>
        <a:ln>
          <a:noFill/>
        </a:ln>
        <a:effectLst/>
      </c:spPr>
    </c:title>
    <c:autoTitleDeleted val="0"/>
    <c:plotArea>
      <c:layout/>
      <c:lineChart>
        <c:grouping val="standard"/>
        <c:varyColors val="0"/>
        <c:ser>
          <c:idx val="0"/>
          <c:order val="0"/>
          <c:tx>
            <c:strRef>
              <c:f>Sheet1!$B$117</c:f>
              <c:strCache>
                <c:ptCount val="1"/>
                <c:pt idx="0">
                  <c:v>世界</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Sheet1!$C$116:$I$116</c:f>
              <c:numCache>
                <c:formatCode>General</c:formatCode>
                <c:ptCount val="7"/>
                <c:pt idx="0">
                  <c:v>1990</c:v>
                </c:pt>
                <c:pt idx="1">
                  <c:v>1995</c:v>
                </c:pt>
                <c:pt idx="2">
                  <c:v>2000</c:v>
                </c:pt>
                <c:pt idx="3">
                  <c:v>2005</c:v>
                </c:pt>
                <c:pt idx="4">
                  <c:v>2010</c:v>
                </c:pt>
                <c:pt idx="5">
                  <c:v>2015</c:v>
                </c:pt>
                <c:pt idx="6">
                  <c:v>2018</c:v>
                </c:pt>
              </c:numCache>
            </c:numRef>
          </c:cat>
          <c:val>
            <c:numRef>
              <c:f>Sheet1!$C$117:$I$117</c:f>
              <c:numCache>
                <c:formatCode>0.00_ </c:formatCode>
                <c:ptCount val="7"/>
                <c:pt idx="0">
                  <c:v>13.311481917852674</c:v>
                </c:pt>
                <c:pt idx="1">
                  <c:v>14.304879819383814</c:v>
                </c:pt>
                <c:pt idx="2">
                  <c:v>15.526067003108064</c:v>
                </c:pt>
                <c:pt idx="3">
                  <c:v>16.307248883124142</c:v>
                </c:pt>
                <c:pt idx="4">
                  <c:v>17.402632259045259</c:v>
                </c:pt>
                <c:pt idx="5">
                  <c:v>18.502642329612289</c:v>
                </c:pt>
                <c:pt idx="6">
                  <c:v>19.308075448428635</c:v>
                </c:pt>
              </c:numCache>
            </c:numRef>
          </c:val>
          <c:smooth val="0"/>
          <c:extLst>
            <c:ext xmlns:c16="http://schemas.microsoft.com/office/drawing/2014/chart" uri="{C3380CC4-5D6E-409C-BE32-E72D297353CC}">
              <c16:uniqueId val="{00000000-9E9C-4691-A77F-2B350364B914}"/>
            </c:ext>
          </c:extLst>
        </c:ser>
        <c:ser>
          <c:idx val="1"/>
          <c:order val="1"/>
          <c:tx>
            <c:strRef>
              <c:f>Sheet1!$B$118</c:f>
              <c:strCache>
                <c:ptCount val="1"/>
                <c:pt idx="0">
                  <c:v>OECD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Sheet1!$C$116:$I$116</c:f>
              <c:numCache>
                <c:formatCode>General</c:formatCode>
                <c:ptCount val="7"/>
                <c:pt idx="0">
                  <c:v>1990</c:v>
                </c:pt>
                <c:pt idx="1">
                  <c:v>1995</c:v>
                </c:pt>
                <c:pt idx="2">
                  <c:v>2000</c:v>
                </c:pt>
                <c:pt idx="3">
                  <c:v>2005</c:v>
                </c:pt>
                <c:pt idx="4">
                  <c:v>2010</c:v>
                </c:pt>
                <c:pt idx="5">
                  <c:v>2015</c:v>
                </c:pt>
                <c:pt idx="6">
                  <c:v>2018</c:v>
                </c:pt>
              </c:numCache>
            </c:numRef>
          </c:cat>
          <c:val>
            <c:numRef>
              <c:f>Sheet1!$C$118:$I$118</c:f>
              <c:numCache>
                <c:formatCode>0.00_ </c:formatCode>
                <c:ptCount val="7"/>
                <c:pt idx="0">
                  <c:v>17.78083536445213</c:v>
                </c:pt>
                <c:pt idx="1">
                  <c:v>18.724022117477084</c:v>
                </c:pt>
                <c:pt idx="2">
                  <c:v>19.733264097854835</c:v>
                </c:pt>
                <c:pt idx="3">
                  <c:v>20.800689811344945</c:v>
                </c:pt>
                <c:pt idx="4">
                  <c:v>21.860229478982145</c:v>
                </c:pt>
                <c:pt idx="5">
                  <c:v>22.227068159093331</c:v>
                </c:pt>
                <c:pt idx="6">
                  <c:v>22.103153369191396</c:v>
                </c:pt>
              </c:numCache>
            </c:numRef>
          </c:val>
          <c:smooth val="0"/>
          <c:extLst>
            <c:ext xmlns:c16="http://schemas.microsoft.com/office/drawing/2014/chart" uri="{C3380CC4-5D6E-409C-BE32-E72D297353CC}">
              <c16:uniqueId val="{00000001-9E9C-4691-A77F-2B350364B914}"/>
            </c:ext>
          </c:extLst>
        </c:ser>
        <c:ser>
          <c:idx val="7"/>
          <c:order val="2"/>
          <c:tx>
            <c:strRef>
              <c:f>Sheet1!$B$124</c:f>
              <c:strCache>
                <c:ptCount val="1"/>
                <c:pt idx="0">
                  <c:v>中国</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Sheet1!$C$116:$I$116</c:f>
              <c:numCache>
                <c:formatCode>General</c:formatCode>
                <c:ptCount val="7"/>
                <c:pt idx="0">
                  <c:v>1990</c:v>
                </c:pt>
                <c:pt idx="1">
                  <c:v>1995</c:v>
                </c:pt>
                <c:pt idx="2">
                  <c:v>2000</c:v>
                </c:pt>
                <c:pt idx="3">
                  <c:v>2005</c:v>
                </c:pt>
                <c:pt idx="4">
                  <c:v>2010</c:v>
                </c:pt>
                <c:pt idx="5">
                  <c:v>2015</c:v>
                </c:pt>
                <c:pt idx="6">
                  <c:v>2018</c:v>
                </c:pt>
              </c:numCache>
            </c:numRef>
          </c:cat>
          <c:val>
            <c:numRef>
              <c:f>Sheet1!$C$124:$I$124</c:f>
              <c:numCache>
                <c:formatCode>0.00_ </c:formatCode>
                <c:ptCount val="7"/>
                <c:pt idx="0">
                  <c:v>5.9349599677613085</c:v>
                </c:pt>
                <c:pt idx="1">
                  <c:v>8.4051529026837066</c:v>
                </c:pt>
                <c:pt idx="2">
                  <c:v>11.409501645564276</c:v>
                </c:pt>
                <c:pt idx="3">
                  <c:v>13.976370573557142</c:v>
                </c:pt>
                <c:pt idx="4">
                  <c:v>18.037011280160876</c:v>
                </c:pt>
                <c:pt idx="5">
                  <c:v>21.380205690788685</c:v>
                </c:pt>
                <c:pt idx="6">
                  <c:v>25.117657693384345</c:v>
                </c:pt>
              </c:numCache>
            </c:numRef>
          </c:val>
          <c:smooth val="0"/>
          <c:extLst>
            <c:ext xmlns:c16="http://schemas.microsoft.com/office/drawing/2014/chart" uri="{C3380CC4-5D6E-409C-BE32-E72D297353CC}">
              <c16:uniqueId val="{00000006-9E9C-4691-A77F-2B350364B914}"/>
            </c:ext>
          </c:extLst>
        </c:ser>
        <c:ser>
          <c:idx val="9"/>
          <c:order val="3"/>
          <c:tx>
            <c:strRef>
              <c:f>Sheet1!$B$126</c:f>
              <c:strCache>
                <c:ptCount val="1"/>
                <c:pt idx="0">
                  <c:v>日本</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Sheet1!$C$116:$I$116</c:f>
              <c:numCache>
                <c:formatCode>General</c:formatCode>
                <c:ptCount val="7"/>
                <c:pt idx="0">
                  <c:v>1990</c:v>
                </c:pt>
                <c:pt idx="1">
                  <c:v>1995</c:v>
                </c:pt>
                <c:pt idx="2">
                  <c:v>2000</c:v>
                </c:pt>
                <c:pt idx="3">
                  <c:v>2005</c:v>
                </c:pt>
                <c:pt idx="4">
                  <c:v>2010</c:v>
                </c:pt>
                <c:pt idx="5">
                  <c:v>2015</c:v>
                </c:pt>
                <c:pt idx="6">
                  <c:v>2018</c:v>
                </c:pt>
              </c:numCache>
            </c:numRef>
          </c:cat>
          <c:val>
            <c:numRef>
              <c:f>Sheet1!$C$126:$I$126</c:f>
              <c:numCache>
                <c:formatCode>0.00_ </c:formatCode>
                <c:ptCount val="7"/>
                <c:pt idx="0">
                  <c:v>22.497733531755838</c:v>
                </c:pt>
                <c:pt idx="1">
                  <c:v>23.045585079234286</c:v>
                </c:pt>
                <c:pt idx="2">
                  <c:v>24.797051690297035</c:v>
                </c:pt>
                <c:pt idx="3">
                  <c:v>25.821187667387495</c:v>
                </c:pt>
                <c:pt idx="4">
                  <c:v>28.290255543339416</c:v>
                </c:pt>
                <c:pt idx="5">
                  <c:v>27.800971171330698</c:v>
                </c:pt>
                <c:pt idx="6">
                  <c:v>28.726441427753713</c:v>
                </c:pt>
              </c:numCache>
            </c:numRef>
          </c:val>
          <c:smooth val="0"/>
          <c:extLst>
            <c:ext xmlns:c16="http://schemas.microsoft.com/office/drawing/2014/chart" uri="{C3380CC4-5D6E-409C-BE32-E72D297353CC}">
              <c16:uniqueId val="{00000007-9E9C-4691-A77F-2B350364B914}"/>
            </c:ext>
          </c:extLst>
        </c:ser>
        <c:ser>
          <c:idx val="11"/>
          <c:order val="4"/>
          <c:tx>
            <c:strRef>
              <c:f>Sheet1!$B$128</c:f>
              <c:strCache>
                <c:ptCount val="1"/>
                <c:pt idx="0">
                  <c:v>印度</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Sheet1!$C$116:$I$116</c:f>
              <c:numCache>
                <c:formatCode>General</c:formatCode>
                <c:ptCount val="7"/>
                <c:pt idx="0">
                  <c:v>1990</c:v>
                </c:pt>
                <c:pt idx="1">
                  <c:v>1995</c:v>
                </c:pt>
                <c:pt idx="2">
                  <c:v>2000</c:v>
                </c:pt>
                <c:pt idx="3">
                  <c:v>2005</c:v>
                </c:pt>
                <c:pt idx="4">
                  <c:v>2010</c:v>
                </c:pt>
                <c:pt idx="5">
                  <c:v>2015</c:v>
                </c:pt>
                <c:pt idx="6">
                  <c:v>2018</c:v>
                </c:pt>
              </c:numCache>
            </c:numRef>
          </c:cat>
          <c:val>
            <c:numRef>
              <c:f>Sheet1!$C$128:$I$128</c:f>
              <c:numCache>
                <c:formatCode>0.00_ </c:formatCode>
                <c:ptCount val="7"/>
                <c:pt idx="0">
                  <c:v>7.4917508043480074</c:v>
                </c:pt>
                <c:pt idx="1">
                  <c:v>9.603973610264438</c:v>
                </c:pt>
                <c:pt idx="2">
                  <c:v>10.048118375006338</c:v>
                </c:pt>
                <c:pt idx="3">
                  <c:v>11.569262558289065</c:v>
                </c:pt>
                <c:pt idx="4">
                  <c:v>12.945863134177999</c:v>
                </c:pt>
                <c:pt idx="5">
                  <c:v>15.809270317756402</c:v>
                </c:pt>
                <c:pt idx="6">
                  <c:v>17.02908107751659</c:v>
                </c:pt>
              </c:numCache>
            </c:numRef>
          </c:val>
          <c:smooth val="0"/>
          <c:extLst>
            <c:ext xmlns:c16="http://schemas.microsoft.com/office/drawing/2014/chart" uri="{C3380CC4-5D6E-409C-BE32-E72D297353CC}">
              <c16:uniqueId val="{00000009-9E9C-4691-A77F-2B350364B914}"/>
            </c:ext>
          </c:extLst>
        </c:ser>
        <c:ser>
          <c:idx val="15"/>
          <c:order val="5"/>
          <c:tx>
            <c:strRef>
              <c:f>Sheet1!$B$132</c:f>
              <c:strCache>
                <c:ptCount val="1"/>
                <c:pt idx="0">
                  <c:v>肯尼亚</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f>Sheet1!$C$116:$I$116</c:f>
              <c:numCache>
                <c:formatCode>General</c:formatCode>
                <c:ptCount val="7"/>
                <c:pt idx="0">
                  <c:v>1990</c:v>
                </c:pt>
                <c:pt idx="1">
                  <c:v>1995</c:v>
                </c:pt>
                <c:pt idx="2">
                  <c:v>2000</c:v>
                </c:pt>
                <c:pt idx="3">
                  <c:v>2005</c:v>
                </c:pt>
                <c:pt idx="4">
                  <c:v>2010</c:v>
                </c:pt>
                <c:pt idx="5">
                  <c:v>2015</c:v>
                </c:pt>
                <c:pt idx="6">
                  <c:v>2018</c:v>
                </c:pt>
              </c:numCache>
            </c:numRef>
          </c:cat>
          <c:val>
            <c:numRef>
              <c:f>Sheet1!$C$132:$I$132</c:f>
              <c:numCache>
                <c:formatCode>0.00_ </c:formatCode>
                <c:ptCount val="7"/>
                <c:pt idx="0">
                  <c:v>3.4055305816646242</c:v>
                </c:pt>
                <c:pt idx="1">
                  <c:v>3.8186157517899781</c:v>
                </c:pt>
                <c:pt idx="2">
                  <c:v>3.5646488082682977</c:v>
                </c:pt>
                <c:pt idx="3">
                  <c:v>4.4603780612719985</c:v>
                </c:pt>
                <c:pt idx="4">
                  <c:v>4.0680303378533669</c:v>
                </c:pt>
                <c:pt idx="5">
                  <c:v>4.2668493833313201</c:v>
                </c:pt>
                <c:pt idx="6">
                  <c:v>4.4233346931639383</c:v>
                </c:pt>
              </c:numCache>
            </c:numRef>
          </c:val>
          <c:smooth val="0"/>
          <c:extLst>
            <c:ext xmlns:c16="http://schemas.microsoft.com/office/drawing/2014/chart" uri="{C3380CC4-5D6E-409C-BE32-E72D297353CC}">
              <c16:uniqueId val="{0000000C-9E9C-4691-A77F-2B350364B914}"/>
            </c:ext>
          </c:extLst>
        </c:ser>
        <c:dLbls>
          <c:showLegendKey val="0"/>
          <c:showVal val="0"/>
          <c:showCatName val="0"/>
          <c:showSerName val="0"/>
          <c:showPercent val="0"/>
          <c:showBubbleSize val="0"/>
        </c:dLbls>
        <c:marker val="1"/>
        <c:smooth val="0"/>
        <c:axId val="285046656"/>
        <c:axId val="285069312"/>
      </c:lineChart>
      <c:catAx>
        <c:axId val="28504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5069312"/>
        <c:crosses val="autoZero"/>
        <c:auto val="1"/>
        <c:lblAlgn val="ctr"/>
        <c:lblOffset val="100"/>
        <c:noMultiLvlLbl val="0"/>
      </c:catAx>
      <c:valAx>
        <c:axId val="28506931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5046656"/>
        <c:crosses val="autoZero"/>
        <c:crossBetween val="between"/>
      </c:valAx>
      <c:spPr>
        <a:noFill/>
        <a:ln>
          <a:noFill/>
        </a:ln>
        <a:effectLst/>
      </c:spPr>
    </c:plotArea>
    <c:legend>
      <c:legendPos val="r"/>
      <c:layout>
        <c:manualLayout>
          <c:xMode val="edge"/>
          <c:yMode val="edge"/>
          <c:x val="0.84812644274092985"/>
          <c:y val="0.22822876066436876"/>
          <c:w val="0.13962568973817724"/>
          <c:h val="0.483027163150192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19050">
      <a:solidFill>
        <a:schemeClr val="tx1"/>
      </a:solid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29436944352999"/>
          <c:y val="0.12963734889537598"/>
          <c:w val="0.75107013500164599"/>
          <c:h val="0.701625677365595"/>
        </c:manualLayout>
      </c:layout>
      <c:barChart>
        <c:barDir val="col"/>
        <c:grouping val="stacked"/>
        <c:varyColors val="0"/>
        <c:ser>
          <c:idx val="2"/>
          <c:order val="0"/>
          <c:tx>
            <c:strRef>
              <c:f>[PPT图表更新.et]发电量结构变化!$C$4</c:f>
              <c:strCache>
                <c:ptCount val="1"/>
                <c:pt idx="0">
                  <c:v>火电</c:v>
                </c:pt>
              </c:strCache>
            </c:strRef>
          </c:tx>
          <c:spPr>
            <a:solidFill>
              <a:srgbClr val="FFC000"/>
            </a:solidFill>
          </c:spPr>
          <c:invertIfNegative val="0"/>
          <c:cat>
            <c:numRef>
              <c:f>[PPT图表更新.et]发电量结构变化!$A$36:$A$55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[PPT图表更新.et]发电量结构变化!$C$36:$C$55</c:f>
              <c:numCache>
                <c:formatCode>0_ </c:formatCode>
                <c:ptCount val="20"/>
                <c:pt idx="0">
                  <c:v>11079.359999999731</c:v>
                </c:pt>
                <c:pt idx="1">
                  <c:v>12044.78</c:v>
                </c:pt>
                <c:pt idx="2">
                  <c:v>13522.04</c:v>
                </c:pt>
                <c:pt idx="3">
                  <c:v>15789.66</c:v>
                </c:pt>
                <c:pt idx="4">
                  <c:v>18103.8</c:v>
                </c:pt>
                <c:pt idx="5">
                  <c:v>20437.3</c:v>
                </c:pt>
                <c:pt idx="6">
                  <c:v>23741.460000000021</c:v>
                </c:pt>
                <c:pt idx="7">
                  <c:v>27206.59</c:v>
                </c:pt>
                <c:pt idx="8">
                  <c:v>28029.97</c:v>
                </c:pt>
                <c:pt idx="9">
                  <c:v>30116.87</c:v>
                </c:pt>
                <c:pt idx="10" formatCode="0.00_ ">
                  <c:v>34145.237172999994</c:v>
                </c:pt>
                <c:pt idx="11" formatCode="General">
                  <c:v>39003</c:v>
                </c:pt>
                <c:pt idx="12" formatCode="General">
                  <c:v>39108</c:v>
                </c:pt>
                <c:pt idx="13" formatCode="General">
                  <c:v>42216</c:v>
                </c:pt>
                <c:pt idx="14" formatCode="General">
                  <c:v>43030</c:v>
                </c:pt>
                <c:pt idx="15" formatCode="General">
                  <c:v>42307</c:v>
                </c:pt>
                <c:pt idx="16" formatCode="General">
                  <c:v>43273</c:v>
                </c:pt>
                <c:pt idx="17" formatCode="General">
                  <c:v>45877</c:v>
                </c:pt>
                <c:pt idx="18" formatCode="General">
                  <c:v>49231</c:v>
                </c:pt>
                <c:pt idx="19" formatCode="General">
                  <c:v>50465</c:v>
                </c:pt>
              </c:numCache>
            </c:numRef>
          </c:val>
          <c:extLst>
            <c:ext xmlns:c16="http://schemas.microsoft.com/office/drawing/2014/chart" uri="{C3380CC4-5D6E-409C-BE32-E72D297353CC}">
              <c16:uniqueId val="{00000000-1937-4425-9551-5F3DE04FF442}"/>
            </c:ext>
          </c:extLst>
        </c:ser>
        <c:ser>
          <c:idx val="3"/>
          <c:order val="1"/>
          <c:tx>
            <c:strRef>
              <c:f>[PPT图表更新.et]发电量结构变化!$D$4</c:f>
              <c:strCache>
                <c:ptCount val="1"/>
                <c:pt idx="0">
                  <c:v>水电</c:v>
                </c:pt>
              </c:strCache>
            </c:strRef>
          </c:tx>
          <c:spPr>
            <a:solidFill>
              <a:schemeClr val="accent4">
                <a:lumMod val="60000"/>
                <a:lumOff val="40000"/>
              </a:schemeClr>
            </a:solidFill>
          </c:spPr>
          <c:invertIfNegative val="0"/>
          <c:cat>
            <c:numRef>
              <c:f>[PPT图表更新.et]发电量结构变化!$A$36:$A$55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[PPT图表更新.et]发电量结构变化!$D$36:$D$55</c:f>
              <c:numCache>
                <c:formatCode>0_ </c:formatCode>
                <c:ptCount val="20"/>
                <c:pt idx="0">
                  <c:v>2431.34</c:v>
                </c:pt>
                <c:pt idx="1">
                  <c:v>2611.08</c:v>
                </c:pt>
                <c:pt idx="2">
                  <c:v>2745.65</c:v>
                </c:pt>
                <c:pt idx="3">
                  <c:v>2813.3</c:v>
                </c:pt>
                <c:pt idx="4">
                  <c:v>3309.9</c:v>
                </c:pt>
                <c:pt idx="5">
                  <c:v>3963.96</c:v>
                </c:pt>
                <c:pt idx="6">
                  <c:v>4147.6900000000014</c:v>
                </c:pt>
                <c:pt idx="7">
                  <c:v>4713.54</c:v>
                </c:pt>
                <c:pt idx="8">
                  <c:v>5655.48</c:v>
                </c:pt>
                <c:pt idx="9">
                  <c:v>5716.8200000000024</c:v>
                </c:pt>
                <c:pt idx="10" formatCode="0.00_ ">
                  <c:v>6867</c:v>
                </c:pt>
                <c:pt idx="11" formatCode="General">
                  <c:v>6681</c:v>
                </c:pt>
                <c:pt idx="12" formatCode="General">
                  <c:v>8556</c:v>
                </c:pt>
                <c:pt idx="13" formatCode="General">
                  <c:v>8921</c:v>
                </c:pt>
                <c:pt idx="14" formatCode="General">
                  <c:v>10601</c:v>
                </c:pt>
                <c:pt idx="15" formatCode="General">
                  <c:v>11127</c:v>
                </c:pt>
                <c:pt idx="16" formatCode="General">
                  <c:v>11807</c:v>
                </c:pt>
                <c:pt idx="17" formatCode="General">
                  <c:v>11947</c:v>
                </c:pt>
                <c:pt idx="18" formatCode="General">
                  <c:v>12329</c:v>
                </c:pt>
                <c:pt idx="19" formatCode="General">
                  <c:v>13019</c:v>
                </c:pt>
              </c:numCache>
            </c:numRef>
          </c:val>
          <c:extLst>
            <c:ext xmlns:c16="http://schemas.microsoft.com/office/drawing/2014/chart" uri="{C3380CC4-5D6E-409C-BE32-E72D297353CC}">
              <c16:uniqueId val="{00000001-1937-4425-9551-5F3DE04FF442}"/>
            </c:ext>
          </c:extLst>
        </c:ser>
        <c:ser>
          <c:idx val="4"/>
          <c:order val="2"/>
          <c:tx>
            <c:strRef>
              <c:f>[PPT图表更新.et]发电量结构变化!$E$4</c:f>
              <c:strCache>
                <c:ptCount val="1"/>
                <c:pt idx="0">
                  <c:v>核电</c:v>
                </c:pt>
              </c:strCache>
            </c:strRef>
          </c:tx>
          <c:spPr>
            <a:solidFill>
              <a:schemeClr val="accent1">
                <a:lumMod val="75000"/>
              </a:schemeClr>
            </a:solidFill>
          </c:spPr>
          <c:invertIfNegative val="0"/>
          <c:cat>
            <c:numRef>
              <c:f>[PPT图表更新.et]发电量结构变化!$A$36:$A$55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[PPT图表更新.et]发电量结构变化!$E$36:$E$55</c:f>
              <c:numCache>
                <c:formatCode>0_ </c:formatCode>
                <c:ptCount val="20"/>
                <c:pt idx="0">
                  <c:v>167.37</c:v>
                </c:pt>
                <c:pt idx="1">
                  <c:v>174.72</c:v>
                </c:pt>
                <c:pt idx="2">
                  <c:v>265.32</c:v>
                </c:pt>
                <c:pt idx="3">
                  <c:v>438.54</c:v>
                </c:pt>
                <c:pt idx="4">
                  <c:v>504.69</c:v>
                </c:pt>
                <c:pt idx="5">
                  <c:v>530.88</c:v>
                </c:pt>
                <c:pt idx="6">
                  <c:v>548.43999999999949</c:v>
                </c:pt>
                <c:pt idx="7">
                  <c:v>628.63</c:v>
                </c:pt>
                <c:pt idx="8">
                  <c:v>692.19</c:v>
                </c:pt>
                <c:pt idx="9">
                  <c:v>701</c:v>
                </c:pt>
                <c:pt idx="10" formatCode="0.00_ ">
                  <c:v>768.16699999999946</c:v>
                </c:pt>
                <c:pt idx="11" formatCode="General">
                  <c:v>872</c:v>
                </c:pt>
                <c:pt idx="12" formatCode="General">
                  <c:v>982</c:v>
                </c:pt>
                <c:pt idx="13" formatCode="General">
                  <c:v>1115</c:v>
                </c:pt>
                <c:pt idx="14" formatCode="General">
                  <c:v>1332</c:v>
                </c:pt>
                <c:pt idx="15" formatCode="General">
                  <c:v>1714</c:v>
                </c:pt>
                <c:pt idx="16" formatCode="General">
                  <c:v>2132</c:v>
                </c:pt>
                <c:pt idx="17" formatCode="General">
                  <c:v>2481</c:v>
                </c:pt>
                <c:pt idx="18" formatCode="General">
                  <c:v>2944</c:v>
                </c:pt>
                <c:pt idx="19" formatCode="General">
                  <c:v>3487</c:v>
                </c:pt>
              </c:numCache>
            </c:numRef>
          </c:val>
          <c:extLst>
            <c:ext xmlns:c16="http://schemas.microsoft.com/office/drawing/2014/chart" uri="{C3380CC4-5D6E-409C-BE32-E72D297353CC}">
              <c16:uniqueId val="{00000002-1937-4425-9551-5F3DE04FF442}"/>
            </c:ext>
          </c:extLst>
        </c:ser>
        <c:ser>
          <c:idx val="6"/>
          <c:order val="3"/>
          <c:tx>
            <c:strRef>
              <c:f>[PPT图表更新.et]发电量结构变化!$F$4</c:f>
              <c:strCache>
                <c:ptCount val="1"/>
                <c:pt idx="0">
                  <c:v>风电发电量</c:v>
                </c:pt>
              </c:strCache>
            </c:strRef>
          </c:tx>
          <c:spPr>
            <a:solidFill>
              <a:srgbClr val="00B050"/>
            </a:solidFill>
          </c:spPr>
          <c:invertIfNegative val="0"/>
          <c:cat>
            <c:numRef>
              <c:f>[PPT图表更新.et]发电量结构变化!$A$36:$A$55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[PPT图表更新.et]发电量结构变化!$F$36:$F$55</c:f>
              <c:numCache>
                <c:formatCode>General</c:formatCode>
                <c:ptCount val="20"/>
                <c:pt idx="6" formatCode="0_ ">
                  <c:v>28.45</c:v>
                </c:pt>
                <c:pt idx="7" formatCode="0_ ">
                  <c:v>57</c:v>
                </c:pt>
                <c:pt idx="8" formatCode="0_ ">
                  <c:v>130.79</c:v>
                </c:pt>
                <c:pt idx="9" formatCode="0_ ">
                  <c:v>276.14999999999998</c:v>
                </c:pt>
                <c:pt idx="10" formatCode="0.00_ ">
                  <c:v>500.97367599999899</c:v>
                </c:pt>
                <c:pt idx="11">
                  <c:v>741</c:v>
                </c:pt>
                <c:pt idx="12">
                  <c:v>1004</c:v>
                </c:pt>
                <c:pt idx="13">
                  <c:v>1383</c:v>
                </c:pt>
                <c:pt idx="14">
                  <c:v>1598</c:v>
                </c:pt>
                <c:pt idx="15">
                  <c:v>1856</c:v>
                </c:pt>
                <c:pt idx="16">
                  <c:v>2410</c:v>
                </c:pt>
                <c:pt idx="17">
                  <c:v>3046</c:v>
                </c:pt>
                <c:pt idx="18">
                  <c:v>3660</c:v>
                </c:pt>
                <c:pt idx="19">
                  <c:v>4057</c:v>
                </c:pt>
              </c:numCache>
            </c:numRef>
          </c:val>
          <c:extLst>
            <c:ext xmlns:c16="http://schemas.microsoft.com/office/drawing/2014/chart" uri="{C3380CC4-5D6E-409C-BE32-E72D297353CC}">
              <c16:uniqueId val="{00000003-1937-4425-9551-5F3DE04FF442}"/>
            </c:ext>
          </c:extLst>
        </c:ser>
        <c:ser>
          <c:idx val="5"/>
          <c:order val="4"/>
          <c:tx>
            <c:strRef>
              <c:f>[PPT图表更新.et]发电量结构变化!$G$4</c:f>
              <c:strCache>
                <c:ptCount val="1"/>
                <c:pt idx="0">
                  <c:v>太阳能发电量</c:v>
                </c:pt>
              </c:strCache>
            </c:strRef>
          </c:tx>
          <c:invertIfNegative val="0"/>
          <c:cat>
            <c:numRef>
              <c:f>[PPT图表更新.et]发电量结构变化!$A$36:$A$55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[PPT图表更新.et]发电量结构变化!$G$36:$G$55</c:f>
              <c:numCache>
                <c:formatCode>General</c:formatCode>
                <c:ptCount val="20"/>
                <c:pt idx="10" formatCode="0.00_ ">
                  <c:v>1.2</c:v>
                </c:pt>
                <c:pt idx="11">
                  <c:v>6.8</c:v>
                </c:pt>
                <c:pt idx="12">
                  <c:v>36</c:v>
                </c:pt>
                <c:pt idx="13">
                  <c:v>84</c:v>
                </c:pt>
                <c:pt idx="14">
                  <c:v>235</c:v>
                </c:pt>
                <c:pt idx="15">
                  <c:v>395</c:v>
                </c:pt>
                <c:pt idx="16">
                  <c:v>662</c:v>
                </c:pt>
                <c:pt idx="17">
                  <c:v>1178</c:v>
                </c:pt>
                <c:pt idx="18">
                  <c:v>1775</c:v>
                </c:pt>
                <c:pt idx="19">
                  <c:v>2238</c:v>
                </c:pt>
              </c:numCache>
            </c:numRef>
          </c:val>
          <c:extLst>
            <c:ext xmlns:c16="http://schemas.microsoft.com/office/drawing/2014/chart" uri="{C3380CC4-5D6E-409C-BE32-E72D297353CC}">
              <c16:uniqueId val="{00000004-1937-4425-9551-5F3DE04FF442}"/>
            </c:ext>
          </c:extLst>
        </c:ser>
        <c:dLbls>
          <c:showLegendKey val="0"/>
          <c:showVal val="0"/>
          <c:showCatName val="0"/>
          <c:showSerName val="0"/>
          <c:showPercent val="0"/>
          <c:showBubbleSize val="0"/>
        </c:dLbls>
        <c:gapWidth val="50"/>
        <c:overlap val="100"/>
        <c:axId val="362210816"/>
        <c:axId val="362212736"/>
      </c:barChart>
      <c:lineChart>
        <c:grouping val="standard"/>
        <c:varyColors val="0"/>
        <c:ser>
          <c:idx val="0"/>
          <c:order val="5"/>
          <c:tx>
            <c:strRef>
              <c:f>[PPT图表更新.et]发电量结构变化!$J$4</c:f>
              <c:strCache>
                <c:ptCount val="1"/>
                <c:pt idx="0">
                  <c:v>增速</c:v>
                </c:pt>
              </c:strCache>
            </c:strRef>
          </c:tx>
          <c:marker>
            <c:symbol val="circle"/>
            <c:size val="4"/>
            <c:spPr>
              <a:gradFill>
                <a:gsLst>
                  <a:gs pos="0">
                    <a:srgbClr val="FE4444"/>
                  </a:gs>
                  <a:gs pos="100000">
                    <a:srgbClr val="832B2B"/>
                  </a:gs>
                </a:gsLst>
                <a:lin ang="5400000" scaled="0"/>
              </a:gradFill>
            </c:spPr>
          </c:marker>
          <c:val>
            <c:numRef>
              <c:f>[PPT图表更新.et]发电量结构变化!$J$36:$J$55</c:f>
              <c:numCache>
                <c:formatCode>0.0%</c:formatCode>
                <c:ptCount val="20"/>
                <c:pt idx="0">
                  <c:v>0.10978996026275202</c:v>
                </c:pt>
                <c:pt idx="1">
                  <c:v>8.4308014281517699E-2</c:v>
                </c:pt>
                <c:pt idx="2">
                  <c:v>0.11480089712209084</c:v>
                </c:pt>
                <c:pt idx="3">
                  <c:v>0.15173702880660594</c:v>
                </c:pt>
                <c:pt idx="4">
                  <c:v>0.15176505662373899</c:v>
                </c:pt>
                <c:pt idx="5">
                  <c:v>0.13816106075962301</c:v>
                </c:pt>
                <c:pt idx="6">
                  <c:v>0.14107120406354087</c:v>
                </c:pt>
                <c:pt idx="7">
                  <c:v>0.14546073396717074</c:v>
                </c:pt>
                <c:pt idx="8">
                  <c:v>5.7167066383163399E-2</c:v>
                </c:pt>
                <c:pt idx="9">
                  <c:v>6.6697227741535914E-2</c:v>
                </c:pt>
                <c:pt idx="10">
                  <c:v>0.14854692917554299</c:v>
                </c:pt>
                <c:pt idx="11">
                  <c:v>0.118870235491846</c:v>
                </c:pt>
                <c:pt idx="12">
                  <c:v>5.2170971969729023E-2</c:v>
                </c:pt>
                <c:pt idx="13">
                  <c:v>7.9298428898623097E-2</c:v>
                </c:pt>
                <c:pt idx="14">
                  <c:v>5.7333258874555634E-2</c:v>
                </c:pt>
                <c:pt idx="15">
                  <c:v>1.05279836622595E-2</c:v>
                </c:pt>
                <c:pt idx="16">
                  <c:v>4.9286572936811893E-2</c:v>
                </c:pt>
                <c:pt idx="17">
                  <c:v>7.1411967855482594E-2</c:v>
                </c:pt>
                <c:pt idx="18">
                  <c:v>8.3853771172651206E-2</c:v>
                </c:pt>
                <c:pt idx="19">
                  <c:v>4.7555047183299955E-2</c:v>
                </c:pt>
              </c:numCache>
            </c:numRef>
          </c:val>
          <c:smooth val="0"/>
          <c:extLst>
            <c:ext xmlns:c16="http://schemas.microsoft.com/office/drawing/2014/chart" uri="{C3380CC4-5D6E-409C-BE32-E72D297353CC}">
              <c16:uniqueId val="{00000005-1937-4425-9551-5F3DE04FF442}"/>
            </c:ext>
          </c:extLst>
        </c:ser>
        <c:dLbls>
          <c:showLegendKey val="0"/>
          <c:showVal val="0"/>
          <c:showCatName val="0"/>
          <c:showSerName val="0"/>
          <c:showPercent val="0"/>
          <c:showBubbleSize val="0"/>
        </c:dLbls>
        <c:marker val="1"/>
        <c:smooth val="0"/>
        <c:axId val="362239488"/>
        <c:axId val="362241024"/>
      </c:lineChart>
      <c:catAx>
        <c:axId val="362210816"/>
        <c:scaling>
          <c:orientation val="minMax"/>
        </c:scaling>
        <c:delete val="0"/>
        <c:axPos val="b"/>
        <c:numFmt formatCode="General" sourceLinked="0"/>
        <c:majorTickMark val="in"/>
        <c:minorTickMark val="none"/>
        <c:tickLblPos val="nextTo"/>
        <c:spPr>
          <a:ln w="3175" cap="flat" cmpd="sng" algn="ctr">
            <a:solidFill>
              <a:srgbClr val="000000"/>
            </a:solidFill>
            <a:prstDash val="solid"/>
            <a:round/>
          </a:ln>
        </c:spPr>
        <c:txPr>
          <a:bodyPr rot="-5400000" vert="horz"/>
          <a:lstStyle/>
          <a:p>
            <a:pPr>
              <a:defRPr sz="700"/>
            </a:pPr>
            <a:endParaRPr lang="zh-CN"/>
          </a:p>
        </c:txPr>
        <c:crossAx val="362212736"/>
        <c:crosses val="autoZero"/>
        <c:auto val="1"/>
        <c:lblAlgn val="ctr"/>
        <c:lblOffset val="100"/>
        <c:tickLblSkip val="1"/>
        <c:noMultiLvlLbl val="0"/>
      </c:catAx>
      <c:valAx>
        <c:axId val="362212736"/>
        <c:scaling>
          <c:orientation val="minMax"/>
        </c:scaling>
        <c:delete val="0"/>
        <c:axPos val="l"/>
        <c:title>
          <c:tx>
            <c:rich>
              <a:bodyPr rot="-5400000" vert="horz"/>
              <a:lstStyle/>
              <a:p>
                <a:pPr>
                  <a:defRPr/>
                </a:pPr>
                <a:r>
                  <a:rPr lang="zh-CN"/>
                  <a:t>发电量</a:t>
                </a:r>
                <a:r>
                  <a:rPr lang="en-US"/>
                  <a:t>/</a:t>
                </a:r>
                <a:r>
                  <a:rPr lang="zh-CN"/>
                  <a:t>亿千瓦时</a:t>
                </a:r>
              </a:p>
            </c:rich>
          </c:tx>
          <c:layout>
            <c:manualLayout>
              <c:xMode val="edge"/>
              <c:yMode val="edge"/>
              <c:x val="0.15043756082374929"/>
              <c:y val="0.18404595118334349"/>
            </c:manualLayout>
          </c:layout>
          <c:overlay val="0"/>
        </c:title>
        <c:numFmt formatCode="0_ " sourceLinked="1"/>
        <c:majorTickMark val="in"/>
        <c:minorTickMark val="none"/>
        <c:tickLblPos val="nextTo"/>
        <c:spPr>
          <a:ln w="3175" cap="flat" cmpd="sng" algn="ctr">
            <a:solidFill>
              <a:srgbClr val="000000"/>
            </a:solidFill>
            <a:prstDash val="solid"/>
            <a:round/>
          </a:ln>
        </c:spPr>
        <c:txPr>
          <a:bodyPr rot="0" vert="horz"/>
          <a:lstStyle/>
          <a:p>
            <a:pPr>
              <a:defRPr/>
            </a:pPr>
            <a:endParaRPr lang="zh-CN"/>
          </a:p>
        </c:txPr>
        <c:crossAx val="362210816"/>
        <c:crosses val="autoZero"/>
        <c:crossBetween val="between"/>
      </c:valAx>
      <c:catAx>
        <c:axId val="362239488"/>
        <c:scaling>
          <c:orientation val="minMax"/>
        </c:scaling>
        <c:delete val="1"/>
        <c:axPos val="b"/>
        <c:majorTickMark val="out"/>
        <c:minorTickMark val="none"/>
        <c:tickLblPos val="none"/>
        <c:crossAx val="362241024"/>
        <c:crosses val="autoZero"/>
        <c:auto val="1"/>
        <c:lblAlgn val="ctr"/>
        <c:lblOffset val="100"/>
        <c:noMultiLvlLbl val="0"/>
      </c:catAx>
      <c:valAx>
        <c:axId val="362241024"/>
        <c:scaling>
          <c:orientation val="minMax"/>
        </c:scaling>
        <c:delete val="0"/>
        <c:axPos val="r"/>
        <c:title>
          <c:tx>
            <c:rich>
              <a:bodyPr rot="-5400000" vert="horz"/>
              <a:lstStyle/>
              <a:p>
                <a:pPr>
                  <a:defRPr sz="1000"/>
                </a:pPr>
                <a:r>
                  <a:rPr lang="zh-CN" sz="1000"/>
                  <a:t>发电量增速</a:t>
                </a:r>
                <a:r>
                  <a:rPr lang="en-US" sz="1000"/>
                  <a:t>/%</a:t>
                </a:r>
              </a:p>
            </c:rich>
          </c:tx>
          <c:layout>
            <c:manualLayout>
              <c:xMode val="edge"/>
              <c:yMode val="edge"/>
              <c:x val="0.85898810751103249"/>
              <c:y val="0.26873175014583683"/>
            </c:manualLayout>
          </c:layout>
          <c:overlay val="0"/>
        </c:title>
        <c:numFmt formatCode="0%" sourceLinked="0"/>
        <c:majorTickMark val="out"/>
        <c:minorTickMark val="none"/>
        <c:tickLblPos val="nextTo"/>
        <c:txPr>
          <a:bodyPr rot="-60000000" vert="horz"/>
          <a:lstStyle/>
          <a:p>
            <a:pPr>
              <a:defRPr/>
            </a:pPr>
            <a:endParaRPr lang="zh-CN"/>
          </a:p>
        </c:txPr>
        <c:crossAx val="362239488"/>
        <c:crosses val="max"/>
        <c:crossBetween val="between"/>
      </c:valAx>
      <c:spPr>
        <a:noFill/>
        <a:ln w="25400">
          <a:noFill/>
        </a:ln>
      </c:spPr>
    </c:plotArea>
    <c:legend>
      <c:legendPos val="b"/>
      <c:legendEntry>
        <c:idx val="0"/>
        <c:txPr>
          <a:bodyPr rot="0" vert="horz"/>
          <a:lstStyle/>
          <a:p>
            <a:pPr>
              <a:defRPr/>
            </a:pPr>
            <a:endParaRPr lang="zh-CN"/>
          </a:p>
        </c:txPr>
      </c:legendEntry>
      <c:legendEntry>
        <c:idx val="1"/>
        <c:txPr>
          <a:bodyPr rot="0" vert="horz"/>
          <a:lstStyle/>
          <a:p>
            <a:pPr>
              <a:defRPr/>
            </a:pPr>
            <a:endParaRPr lang="zh-CN"/>
          </a:p>
        </c:txPr>
      </c:legendEntry>
      <c:legendEntry>
        <c:idx val="2"/>
        <c:txPr>
          <a:bodyPr rot="0" vert="horz"/>
          <a:lstStyle/>
          <a:p>
            <a:pPr>
              <a:defRPr/>
            </a:pPr>
            <a:endParaRPr lang="zh-CN"/>
          </a:p>
        </c:txPr>
      </c:legendEntry>
      <c:legendEntry>
        <c:idx val="3"/>
        <c:txPr>
          <a:bodyPr rot="0" vert="horz"/>
          <a:lstStyle/>
          <a:p>
            <a:pPr>
              <a:defRPr/>
            </a:pPr>
            <a:endParaRPr lang="zh-CN"/>
          </a:p>
        </c:txPr>
      </c:legendEntry>
      <c:legendEntry>
        <c:idx val="4"/>
        <c:txPr>
          <a:bodyPr rot="0" vert="horz"/>
          <a:lstStyle/>
          <a:p>
            <a:pPr>
              <a:defRPr/>
            </a:pPr>
            <a:endParaRPr lang="zh-CN"/>
          </a:p>
        </c:txPr>
      </c:legendEntry>
      <c:legendEntry>
        <c:idx val="5"/>
        <c:txPr>
          <a:bodyPr rot="0" vert="horz"/>
          <a:lstStyle/>
          <a:p>
            <a:pPr>
              <a:defRPr/>
            </a:pPr>
            <a:endParaRPr lang="zh-CN"/>
          </a:p>
        </c:txPr>
      </c:legendEntry>
      <c:layout>
        <c:manualLayout>
          <c:xMode val="edge"/>
          <c:yMode val="edge"/>
          <c:x val="0.10178530510153096"/>
          <c:y val="2.1675563510795023E-2"/>
          <c:w val="0.79332674788715762"/>
          <c:h val="7.0029178824510194E-2"/>
        </c:manualLayout>
      </c:layout>
      <c:overlay val="0"/>
      <c:spPr>
        <a:noFill/>
        <a:ln w="25400">
          <a:noFill/>
        </a:ln>
      </c:spPr>
      <c:txPr>
        <a:bodyPr rot="0" vert="horz"/>
        <a:lstStyle/>
        <a:p>
          <a:pPr>
            <a:defRPr/>
          </a:pPr>
          <a:endParaRPr lang="zh-CN"/>
        </a:p>
      </c:txPr>
    </c:legend>
    <c:plotVisOnly val="1"/>
    <c:dispBlanksAs val="gap"/>
    <c:showDLblsOverMax val="0"/>
  </c:chart>
  <c:spPr>
    <a:solidFill>
      <a:schemeClr val="lt1"/>
    </a:solidFill>
    <a:ln w="12700" cap="flat" cmpd="sng" algn="ctr">
      <a:solidFill>
        <a:schemeClr val="accent2"/>
      </a:solidFill>
      <a:prstDash val="solid"/>
      <a:miter lim="800000"/>
    </a:ln>
    <a:effectLst/>
  </c:spPr>
  <c:txPr>
    <a:bodyPr wrap="square"/>
    <a:lstStyle/>
    <a:p>
      <a:pPr>
        <a:defRPr>
          <a:solidFill>
            <a:schemeClr val="dk1"/>
          </a:solidFill>
          <a:latin typeface="+mn-lt"/>
          <a:ea typeface="+mn-ea"/>
          <a:cs typeface="+mn-cs"/>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41739638062"/>
          <c:y val="3.3542405235887578E-2"/>
          <c:w val="0.77799182720375593"/>
          <c:h val="0.80539950913553304"/>
        </c:manualLayout>
      </c:layout>
      <c:barChart>
        <c:barDir val="col"/>
        <c:grouping val="clustered"/>
        <c:varyColors val="0"/>
        <c:ser>
          <c:idx val="0"/>
          <c:order val="0"/>
          <c:tx>
            <c:strRef>
              <c:f>[PPT图表更新.et]发电量结构变化!$F$4</c:f>
              <c:strCache>
                <c:ptCount val="1"/>
                <c:pt idx="0">
                  <c:v>风电发电量</c:v>
                </c:pt>
              </c:strCache>
            </c:strRef>
          </c:tx>
          <c:spPr>
            <a:solidFill>
              <a:schemeClr val="accent1"/>
            </a:solidFill>
            <a:ln>
              <a:noFill/>
            </a:ln>
            <a:effectLst/>
          </c:spPr>
          <c:invertIfNegative val="0"/>
          <c:cat>
            <c:numRef>
              <c:f>[PPT图表更新.et]发电量结构变化!$A$42:$A$55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[PPT图表更新.et]发电量结构变化!$F$42:$F$55</c:f>
              <c:numCache>
                <c:formatCode>0_ </c:formatCode>
                <c:ptCount val="14"/>
                <c:pt idx="0">
                  <c:v>28.45</c:v>
                </c:pt>
                <c:pt idx="1">
                  <c:v>57</c:v>
                </c:pt>
                <c:pt idx="2">
                  <c:v>130.79</c:v>
                </c:pt>
                <c:pt idx="3">
                  <c:v>276.14999999999998</c:v>
                </c:pt>
                <c:pt idx="4" formatCode="0.00_ ">
                  <c:v>500.97367599999899</c:v>
                </c:pt>
                <c:pt idx="5" formatCode="General">
                  <c:v>741</c:v>
                </c:pt>
                <c:pt idx="6" formatCode="General">
                  <c:v>1004</c:v>
                </c:pt>
                <c:pt idx="7" formatCode="General">
                  <c:v>1383</c:v>
                </c:pt>
                <c:pt idx="8" formatCode="General">
                  <c:v>1598</c:v>
                </c:pt>
                <c:pt idx="9" formatCode="General">
                  <c:v>1856</c:v>
                </c:pt>
                <c:pt idx="10" formatCode="General">
                  <c:v>2410</c:v>
                </c:pt>
                <c:pt idx="11" formatCode="General">
                  <c:v>3046</c:v>
                </c:pt>
                <c:pt idx="12" formatCode="General">
                  <c:v>3660</c:v>
                </c:pt>
                <c:pt idx="13" formatCode="General">
                  <c:v>4057</c:v>
                </c:pt>
              </c:numCache>
            </c:numRef>
          </c:val>
          <c:extLst>
            <c:ext xmlns:c16="http://schemas.microsoft.com/office/drawing/2014/chart" uri="{C3380CC4-5D6E-409C-BE32-E72D297353CC}">
              <c16:uniqueId val="{00000000-A24E-4D40-8B69-1E10317F7BF1}"/>
            </c:ext>
          </c:extLst>
        </c:ser>
        <c:ser>
          <c:idx val="2"/>
          <c:order val="2"/>
          <c:tx>
            <c:strRef>
              <c:f>[PPT图表更新.et]发电量结构变化!$G$4</c:f>
              <c:strCache>
                <c:ptCount val="1"/>
                <c:pt idx="0">
                  <c:v>太阳能发电量</c:v>
                </c:pt>
              </c:strCache>
            </c:strRef>
          </c:tx>
          <c:spPr>
            <a:solidFill>
              <a:schemeClr val="accent6"/>
            </a:solidFill>
            <a:ln>
              <a:noFill/>
            </a:ln>
            <a:effectLst/>
          </c:spPr>
          <c:invertIfNegative val="0"/>
          <c:cat>
            <c:numRef>
              <c:f>[PPT图表更新.et]发电量结构变化!$A$42:$A$55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[PPT图表更新.et]发电量结构变化!$G$42:$G$55</c:f>
              <c:numCache>
                <c:formatCode>General</c:formatCode>
                <c:ptCount val="14"/>
                <c:pt idx="4" formatCode="0.00_ ">
                  <c:v>1.2</c:v>
                </c:pt>
                <c:pt idx="5">
                  <c:v>6.8</c:v>
                </c:pt>
                <c:pt idx="6">
                  <c:v>36</c:v>
                </c:pt>
                <c:pt idx="7">
                  <c:v>84</c:v>
                </c:pt>
                <c:pt idx="8">
                  <c:v>235</c:v>
                </c:pt>
                <c:pt idx="9">
                  <c:v>395</c:v>
                </c:pt>
                <c:pt idx="10">
                  <c:v>662</c:v>
                </c:pt>
                <c:pt idx="11">
                  <c:v>1178</c:v>
                </c:pt>
                <c:pt idx="12">
                  <c:v>1775</c:v>
                </c:pt>
                <c:pt idx="13">
                  <c:v>2238</c:v>
                </c:pt>
              </c:numCache>
            </c:numRef>
          </c:val>
          <c:extLst>
            <c:ext xmlns:c16="http://schemas.microsoft.com/office/drawing/2014/chart" uri="{C3380CC4-5D6E-409C-BE32-E72D297353CC}">
              <c16:uniqueId val="{00000001-A24E-4D40-8B69-1E10317F7BF1}"/>
            </c:ext>
          </c:extLst>
        </c:ser>
        <c:dLbls>
          <c:showLegendKey val="0"/>
          <c:showVal val="0"/>
          <c:showCatName val="0"/>
          <c:showSerName val="0"/>
          <c:showPercent val="0"/>
          <c:showBubbleSize val="0"/>
        </c:dLbls>
        <c:gapWidth val="150"/>
        <c:axId val="362276736"/>
        <c:axId val="362283008"/>
      </c:barChart>
      <c:lineChart>
        <c:grouping val="standard"/>
        <c:varyColors val="0"/>
        <c:ser>
          <c:idx val="1"/>
          <c:order val="1"/>
          <c:tx>
            <c:strRef>
              <c:f>[PPT图表更新.et]发电量结构变化!$H$4</c:f>
              <c:strCache>
                <c:ptCount val="1"/>
                <c:pt idx="0">
                  <c:v>风力发电占比</c:v>
                </c:pt>
              </c:strCache>
            </c:strRef>
          </c:tx>
          <c:spPr>
            <a:ln w="28575" cap="rnd" cmpd="sng" algn="ctr">
              <a:solidFill>
                <a:schemeClr val="accent2"/>
              </a:solidFill>
              <a:prstDash val="solid"/>
              <a:round/>
            </a:ln>
            <a:effectLst/>
          </c:spPr>
          <c:marker>
            <c:symbol val="circle"/>
            <c:size val="5"/>
            <c:spPr>
              <a:solidFill>
                <a:schemeClr val="accent2"/>
              </a:solidFill>
              <a:ln w="9525" cap="flat" cmpd="sng" algn="ctr">
                <a:solidFill>
                  <a:schemeClr val="accent2"/>
                </a:solidFill>
                <a:prstDash val="solid"/>
                <a:round/>
              </a:ln>
              <a:effectLst/>
            </c:spPr>
          </c:marker>
          <c:cat>
            <c:numRef>
              <c:f>[PPT图表更新.et]发电量结构变化!$A$42:$A$54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[PPT图表更新.et]发电量结构变化!$H$42:$H$55</c:f>
              <c:numCache>
                <c:formatCode>0.00%</c:formatCode>
                <c:ptCount val="14"/>
                <c:pt idx="0">
                  <c:v>9.9829640455394186E-4</c:v>
                </c:pt>
                <c:pt idx="1">
                  <c:v>1.7461111500837977E-3</c:v>
                </c:pt>
                <c:pt idx="2">
                  <c:v>3.7899016897357976E-3</c:v>
                </c:pt>
                <c:pt idx="3">
                  <c:v>7.5016584329073901E-3</c:v>
                </c:pt>
                <c:pt idx="4">
                  <c:v>1.1848909965783307E-2</c:v>
                </c:pt>
                <c:pt idx="5">
                  <c:v>1.5663974971462401E-2</c:v>
                </c:pt>
                <c:pt idx="6">
                  <c:v>2.0171173705147392E-2</c:v>
                </c:pt>
                <c:pt idx="7">
                  <c:v>2.5744122410230601E-2</c:v>
                </c:pt>
                <c:pt idx="8">
                  <c:v>2.8133307512192285E-2</c:v>
                </c:pt>
                <c:pt idx="9">
                  <c:v>3.2335058102057515E-2</c:v>
                </c:pt>
                <c:pt idx="10">
                  <c:v>4.0014611144319832E-2</c:v>
                </c:pt>
                <c:pt idx="11">
                  <c:v>4.7203582885214403E-2</c:v>
                </c:pt>
                <c:pt idx="12">
                  <c:v>5.2330569059194094E-2</c:v>
                </c:pt>
                <c:pt idx="13">
                  <c:v>5.5373570278164495E-2</c:v>
                </c:pt>
              </c:numCache>
            </c:numRef>
          </c:val>
          <c:smooth val="0"/>
          <c:extLst>
            <c:ext xmlns:c16="http://schemas.microsoft.com/office/drawing/2014/chart" uri="{C3380CC4-5D6E-409C-BE32-E72D297353CC}">
              <c16:uniqueId val="{00000002-A24E-4D40-8B69-1E10317F7BF1}"/>
            </c:ext>
          </c:extLst>
        </c:ser>
        <c:ser>
          <c:idx val="3"/>
          <c:order val="3"/>
          <c:tx>
            <c:strRef>
              <c:f>[PPT图表更新.et]发电量结构变化!$I$4</c:f>
              <c:strCache>
                <c:ptCount val="1"/>
                <c:pt idx="0">
                  <c:v>太阳能发电占比</c:v>
                </c:pt>
              </c:strCache>
            </c:strRef>
          </c:tx>
          <c:spPr>
            <a:ln w="28575" cap="rnd" cmpd="sng" algn="ctr">
              <a:solidFill>
                <a:schemeClr val="accent4"/>
              </a:solidFill>
              <a:prstDash val="solid"/>
              <a:round/>
            </a:ln>
            <a:effectLst/>
          </c:spPr>
          <c:marker>
            <c:symbol val="circle"/>
            <c:size val="5"/>
            <c:spPr>
              <a:solidFill>
                <a:schemeClr val="accent4"/>
              </a:solidFill>
              <a:ln w="9525" cap="flat" cmpd="sng" algn="ctr">
                <a:solidFill>
                  <a:schemeClr val="accent4"/>
                </a:solidFill>
                <a:prstDash val="solid"/>
                <a:round/>
              </a:ln>
              <a:effectLst/>
            </c:spPr>
          </c:marker>
          <c:val>
            <c:numRef>
              <c:f>[PPT图表更新.et]发电量结构变化!$I$42:$I$55</c:f>
              <c:numCache>
                <c:formatCode>General</c:formatCode>
                <c:ptCount val="14"/>
                <c:pt idx="5" formatCode="0.00%">
                  <c:v>1.43744979495201E-4</c:v>
                </c:pt>
                <c:pt idx="6" formatCode="0.00%">
                  <c:v>7.2326917667859744E-4</c:v>
                </c:pt>
                <c:pt idx="7" formatCode="0.00%">
                  <c:v>1.5636343329424199E-3</c:v>
                </c:pt>
                <c:pt idx="8" formatCode="0.00%">
                  <c:v>4.1372511047342176E-3</c:v>
                </c:pt>
                <c:pt idx="9" formatCode="0.00%">
                  <c:v>6.8816529904703909E-3</c:v>
                </c:pt>
                <c:pt idx="10" formatCode="0.00%">
                  <c:v>1.0991565384870821E-2</c:v>
                </c:pt>
                <c:pt idx="11" formatCode="0.00%">
                  <c:v>1.8255358056067861E-2</c:v>
                </c:pt>
                <c:pt idx="12" formatCode="0.00%">
                  <c:v>2.5378896196740101E-2</c:v>
                </c:pt>
                <c:pt idx="13" formatCode="0.00%">
                  <c:v>3.0546228810089299E-2</c:v>
                </c:pt>
              </c:numCache>
            </c:numRef>
          </c:val>
          <c:smooth val="0"/>
          <c:extLst>
            <c:ext xmlns:c16="http://schemas.microsoft.com/office/drawing/2014/chart" uri="{C3380CC4-5D6E-409C-BE32-E72D297353CC}">
              <c16:uniqueId val="{00000003-A24E-4D40-8B69-1E10317F7BF1}"/>
            </c:ext>
          </c:extLst>
        </c:ser>
        <c:dLbls>
          <c:showLegendKey val="0"/>
          <c:showVal val="0"/>
          <c:showCatName val="0"/>
          <c:showSerName val="0"/>
          <c:showPercent val="0"/>
          <c:showBubbleSize val="0"/>
        </c:dLbls>
        <c:marker val="1"/>
        <c:smooth val="0"/>
        <c:axId val="362284928"/>
        <c:axId val="362286464"/>
      </c:lineChart>
      <c:catAx>
        <c:axId val="362276736"/>
        <c:scaling>
          <c:orientation val="minMax"/>
        </c:scaling>
        <c:delete val="0"/>
        <c:axPos val="b"/>
        <c:numFmt formatCode="General" sourceLinked="0"/>
        <c:majorTickMark val="none"/>
        <c:minorTickMark val="none"/>
        <c:tickLblPos val="nextTo"/>
        <c:spPr>
          <a:noFill/>
          <a:ln w="9525" cap="flat" cmpd="sng" algn="ctr">
            <a:solidFill>
              <a:schemeClr val="tx1"/>
            </a:solidFill>
            <a:prstDash val="solid"/>
            <a:round/>
          </a:ln>
          <a:effectLst/>
        </c:spPr>
        <c:txPr>
          <a:bodyPr rot="-5400000" vert="horz"/>
          <a:lstStyle/>
          <a:p>
            <a:pPr>
              <a:defRPr sz="600"/>
            </a:pPr>
            <a:endParaRPr lang="zh-CN"/>
          </a:p>
        </c:txPr>
        <c:crossAx val="362283008"/>
        <c:crosses val="autoZero"/>
        <c:auto val="1"/>
        <c:lblAlgn val="ctr"/>
        <c:lblOffset val="100"/>
        <c:noMultiLvlLbl val="0"/>
      </c:catAx>
      <c:valAx>
        <c:axId val="362283008"/>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vert="horz"/>
              <a:lstStyle/>
              <a:p>
                <a:pPr>
                  <a:defRPr sz="800"/>
                </a:pPr>
                <a:r>
                  <a:rPr lang="zh-CN" sz="800"/>
                  <a:t>风电量（亿千瓦时）</a:t>
                </a:r>
              </a:p>
            </c:rich>
          </c:tx>
          <c:layout>
            <c:manualLayout>
              <c:xMode val="edge"/>
              <c:yMode val="edge"/>
              <c:x val="0.11192272884884059"/>
              <c:y val="6.9788851752704703E-2"/>
            </c:manualLayout>
          </c:layout>
          <c:overlay val="0"/>
          <c:spPr>
            <a:noFill/>
            <a:ln>
              <a:noFill/>
            </a:ln>
            <a:effectLst/>
          </c:spPr>
        </c:title>
        <c:numFmt formatCode="0_ " sourceLinked="1"/>
        <c:majorTickMark val="none"/>
        <c:minorTickMark val="none"/>
        <c:tickLblPos val="nextTo"/>
        <c:spPr>
          <a:noFill/>
          <a:ln w="6350" cap="flat" cmpd="sng" algn="ctr">
            <a:noFill/>
            <a:prstDash val="solid"/>
            <a:round/>
          </a:ln>
          <a:effectLst/>
        </c:spPr>
        <c:txPr>
          <a:bodyPr rot="-60000000" vert="horz"/>
          <a:lstStyle/>
          <a:p>
            <a:pPr>
              <a:defRPr sz="600"/>
            </a:pPr>
            <a:endParaRPr lang="zh-CN"/>
          </a:p>
        </c:txPr>
        <c:crossAx val="362276736"/>
        <c:crosses val="autoZero"/>
        <c:crossBetween val="between"/>
      </c:valAx>
      <c:catAx>
        <c:axId val="362284928"/>
        <c:scaling>
          <c:orientation val="minMax"/>
        </c:scaling>
        <c:delete val="1"/>
        <c:axPos val="b"/>
        <c:numFmt formatCode="General" sourceLinked="1"/>
        <c:majorTickMark val="none"/>
        <c:minorTickMark val="none"/>
        <c:tickLblPos val="none"/>
        <c:crossAx val="362286464"/>
        <c:crosses val="autoZero"/>
        <c:auto val="1"/>
        <c:lblAlgn val="ctr"/>
        <c:lblOffset val="100"/>
        <c:noMultiLvlLbl val="0"/>
      </c:catAx>
      <c:valAx>
        <c:axId val="362286464"/>
        <c:scaling>
          <c:orientation val="minMax"/>
        </c:scaling>
        <c:delete val="0"/>
        <c:axPos val="r"/>
        <c:title>
          <c:tx>
            <c:rich>
              <a:bodyPr rot="-5400000" vert="horz"/>
              <a:lstStyle/>
              <a:p>
                <a:pPr>
                  <a:defRPr sz="800"/>
                </a:pPr>
                <a:r>
                  <a:rPr lang="zh-CN" sz="800"/>
                  <a:t>发电量占比（</a:t>
                </a:r>
                <a:r>
                  <a:rPr lang="en-US" sz="800"/>
                  <a:t>%</a:t>
                </a:r>
                <a:r>
                  <a:rPr lang="zh-CN" sz="800"/>
                  <a:t>）</a:t>
                </a:r>
              </a:p>
            </c:rich>
          </c:tx>
          <c:layout>
            <c:manualLayout>
              <c:xMode val="edge"/>
              <c:yMode val="edge"/>
              <c:x val="0.87321071902742853"/>
              <c:y val="2.3545809241019032E-2"/>
            </c:manualLayout>
          </c:layout>
          <c:overlay val="0"/>
          <c:spPr>
            <a:noFill/>
            <a:ln>
              <a:noFill/>
            </a:ln>
            <a:effectLst/>
          </c:spPr>
        </c:title>
        <c:numFmt formatCode="0%" sourceLinked="0"/>
        <c:majorTickMark val="none"/>
        <c:minorTickMark val="none"/>
        <c:tickLblPos val="nextTo"/>
        <c:spPr>
          <a:noFill/>
          <a:ln w="6350" cap="flat" cmpd="sng" algn="ctr">
            <a:noFill/>
            <a:prstDash val="solid"/>
            <a:round/>
          </a:ln>
          <a:effectLst/>
        </c:spPr>
        <c:txPr>
          <a:bodyPr rot="-60000000" vert="horz"/>
          <a:lstStyle/>
          <a:p>
            <a:pPr>
              <a:defRPr sz="700"/>
            </a:pPr>
            <a:endParaRPr lang="zh-CN"/>
          </a:p>
        </c:txPr>
        <c:crossAx val="362284928"/>
        <c:crosses val="max"/>
        <c:crossBetween val="between"/>
      </c:valAx>
      <c:spPr>
        <a:noFill/>
        <a:ln>
          <a:solidFill>
            <a:schemeClr val="tx1"/>
          </a:solidFill>
        </a:ln>
        <a:effectLst/>
      </c:spPr>
    </c:plotArea>
    <c:legend>
      <c:legendPos val="r"/>
      <c:legendEntry>
        <c:idx val="0"/>
        <c:txPr>
          <a:bodyPr rot="0" vert="horz"/>
          <a:lstStyle/>
          <a:p>
            <a:pPr>
              <a:defRPr/>
            </a:pPr>
            <a:endParaRPr lang="zh-CN"/>
          </a:p>
        </c:txPr>
      </c:legendEntry>
      <c:legendEntry>
        <c:idx val="1"/>
        <c:txPr>
          <a:bodyPr rot="0" vert="horz"/>
          <a:lstStyle/>
          <a:p>
            <a:pPr>
              <a:defRPr/>
            </a:pPr>
            <a:endParaRPr lang="zh-CN"/>
          </a:p>
        </c:txPr>
      </c:legendEntry>
      <c:legendEntry>
        <c:idx val="2"/>
        <c:txPr>
          <a:bodyPr rot="0" vert="horz"/>
          <a:lstStyle/>
          <a:p>
            <a:pPr>
              <a:defRPr/>
            </a:pPr>
            <a:endParaRPr lang="zh-CN"/>
          </a:p>
        </c:txPr>
      </c:legendEntry>
      <c:legendEntry>
        <c:idx val="3"/>
        <c:txPr>
          <a:bodyPr rot="0" vert="horz"/>
          <a:lstStyle/>
          <a:p>
            <a:pPr>
              <a:defRPr/>
            </a:pPr>
            <a:endParaRPr lang="zh-CN"/>
          </a:p>
        </c:txPr>
      </c:legendEntry>
      <c:layout>
        <c:manualLayout>
          <c:xMode val="edge"/>
          <c:yMode val="edge"/>
          <c:x val="0.24088066451807522"/>
          <c:y val="5.3583817775736182E-2"/>
          <c:w val="0.45030647985990491"/>
          <c:h val="0.20166348513771767"/>
        </c:manualLayout>
      </c:layout>
      <c:overlay val="0"/>
      <c:spPr>
        <a:solidFill>
          <a:schemeClr val="bg1"/>
        </a:solidFill>
        <a:ln>
          <a:noFill/>
        </a:ln>
        <a:effectLst/>
      </c:spPr>
      <c:txPr>
        <a:bodyPr rot="0" vert="horz"/>
        <a:lstStyle/>
        <a:p>
          <a:pPr>
            <a:defRPr/>
          </a:pPr>
          <a:endParaRPr lang="zh-CN"/>
        </a:p>
      </c:txPr>
    </c:legend>
    <c:plotVisOnly val="1"/>
    <c:dispBlanksAs val="gap"/>
    <c:showDLblsOverMax val="0"/>
  </c:chart>
  <c:spPr>
    <a:solidFill>
      <a:schemeClr val="lt1"/>
    </a:solidFill>
    <a:ln w="12700" cap="flat" cmpd="sng" algn="ctr">
      <a:solidFill>
        <a:schemeClr val="accent2"/>
      </a:solidFill>
      <a:prstDash val="solid"/>
      <a:miter lim="800000"/>
    </a:ln>
    <a:effectLst/>
  </c:spPr>
  <c:txPr>
    <a:bodyPr wrap="square"/>
    <a:lstStyle/>
    <a:p>
      <a:pPr>
        <a:defRPr>
          <a:solidFill>
            <a:schemeClr val="dk1"/>
          </a:solidFill>
          <a:latin typeface="+mn-lt"/>
          <a:ea typeface="+mn-ea"/>
          <a:cs typeface="+mn-cs"/>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33343208779285E-2"/>
          <c:y val="7.2256329680005407E-2"/>
          <c:w val="0.81254484698510387"/>
          <c:h val="0.78417158251928576"/>
        </c:manualLayout>
      </c:layout>
      <c:lineChart>
        <c:grouping val="standard"/>
        <c:varyColors val="0"/>
        <c:ser>
          <c:idx val="0"/>
          <c:order val="0"/>
          <c:tx>
            <c:strRef>
              <c:f>完善图表!$B$1</c:f>
              <c:strCache>
                <c:ptCount val="1"/>
                <c:pt idx="0">
                  <c:v>烟尘排放量总量</c:v>
                </c:pt>
              </c:strCache>
            </c:strRef>
          </c:tx>
          <c:spPr>
            <a:ln w="50800" cap="rnd">
              <a:solidFill>
                <a:schemeClr val="tx1"/>
              </a:solidFill>
              <a:prstDash val="sysDot"/>
              <a:round/>
            </a:ln>
            <a:effectLst/>
          </c:spPr>
          <c:marker>
            <c:symbol val="none"/>
          </c:marker>
          <c:cat>
            <c:numRef>
              <c:f>完善图表!$A$2:$A$41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完善图表!$B$2:$B$41</c:f>
              <c:numCache>
                <c:formatCode>0_ </c:formatCode>
                <c:ptCount val="40"/>
                <c:pt idx="0">
                  <c:v>399</c:v>
                </c:pt>
                <c:pt idx="1">
                  <c:v>346</c:v>
                </c:pt>
                <c:pt idx="2">
                  <c:v>307</c:v>
                </c:pt>
                <c:pt idx="3">
                  <c:v>307</c:v>
                </c:pt>
                <c:pt idx="4">
                  <c:v>343</c:v>
                </c:pt>
                <c:pt idx="5">
                  <c:v>335</c:v>
                </c:pt>
                <c:pt idx="6">
                  <c:v>375</c:v>
                </c:pt>
                <c:pt idx="7">
                  <c:v>368</c:v>
                </c:pt>
                <c:pt idx="8">
                  <c:v>335</c:v>
                </c:pt>
                <c:pt idx="9">
                  <c:v>364</c:v>
                </c:pt>
                <c:pt idx="10">
                  <c:v>362.82</c:v>
                </c:pt>
                <c:pt idx="11">
                  <c:v>363.85</c:v>
                </c:pt>
                <c:pt idx="12">
                  <c:v>384.62</c:v>
                </c:pt>
                <c:pt idx="13">
                  <c:v>377.25</c:v>
                </c:pt>
                <c:pt idx="14">
                  <c:v>397.70400000000001</c:v>
                </c:pt>
                <c:pt idx="15">
                  <c:v>359.78399999999999</c:v>
                </c:pt>
                <c:pt idx="16">
                  <c:v>365.149</c:v>
                </c:pt>
                <c:pt idx="17">
                  <c:v>331.16899999999998</c:v>
                </c:pt>
                <c:pt idx="18">
                  <c:v>328.54</c:v>
                </c:pt>
                <c:pt idx="19">
                  <c:v>321.279</c:v>
                </c:pt>
                <c:pt idx="20">
                  <c:v>320</c:v>
                </c:pt>
                <c:pt idx="21">
                  <c:v>322</c:v>
                </c:pt>
                <c:pt idx="22">
                  <c:v>324</c:v>
                </c:pt>
                <c:pt idx="23">
                  <c:v>330</c:v>
                </c:pt>
                <c:pt idx="24">
                  <c:v>346</c:v>
                </c:pt>
                <c:pt idx="25">
                  <c:v>360</c:v>
                </c:pt>
                <c:pt idx="26">
                  <c:v>370</c:v>
                </c:pt>
                <c:pt idx="27">
                  <c:v>330</c:v>
                </c:pt>
                <c:pt idx="28">
                  <c:v>290</c:v>
                </c:pt>
                <c:pt idx="29">
                  <c:v>245</c:v>
                </c:pt>
                <c:pt idx="30">
                  <c:v>160</c:v>
                </c:pt>
                <c:pt idx="31">
                  <c:v>155</c:v>
                </c:pt>
                <c:pt idx="32">
                  <c:v>151</c:v>
                </c:pt>
                <c:pt idx="33">
                  <c:v>142</c:v>
                </c:pt>
                <c:pt idx="34">
                  <c:v>98</c:v>
                </c:pt>
                <c:pt idx="35">
                  <c:v>40</c:v>
                </c:pt>
                <c:pt idx="36">
                  <c:v>35</c:v>
                </c:pt>
                <c:pt idx="37">
                  <c:v>26</c:v>
                </c:pt>
                <c:pt idx="38" formatCode="0.0_ ">
                  <c:v>20.810475000000004</c:v>
                </c:pt>
                <c:pt idx="39" formatCode="0.0_ ">
                  <c:v>18.268988887327033</c:v>
                </c:pt>
              </c:numCache>
            </c:numRef>
          </c:val>
          <c:smooth val="0"/>
          <c:extLst>
            <c:ext xmlns:c16="http://schemas.microsoft.com/office/drawing/2014/chart" uri="{C3380CC4-5D6E-409C-BE32-E72D297353CC}">
              <c16:uniqueId val="{00000000-32FF-4C5A-957C-940BE8E2C045}"/>
            </c:ext>
          </c:extLst>
        </c:ser>
        <c:ser>
          <c:idx val="1"/>
          <c:order val="1"/>
          <c:tx>
            <c:strRef>
              <c:f>完善图表!$C$1</c:f>
              <c:strCache>
                <c:ptCount val="1"/>
                <c:pt idx="0">
                  <c:v>二氧化硫排放总量</c:v>
                </c:pt>
              </c:strCache>
            </c:strRef>
          </c:tx>
          <c:spPr>
            <a:ln w="31750" cap="rnd" cmpd="sng">
              <a:solidFill>
                <a:schemeClr val="tx1"/>
              </a:solidFill>
              <a:prstDash val="dash"/>
              <a:round/>
            </a:ln>
            <a:effectLst/>
          </c:spPr>
          <c:marker>
            <c:symbol val="none"/>
          </c:marker>
          <c:cat>
            <c:numRef>
              <c:f>完善图表!$A$2:$A$41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完善图表!$C$2:$C$41</c:f>
              <c:numCache>
                <c:formatCode>0_ </c:formatCode>
                <c:ptCount val="40"/>
                <c:pt idx="0">
                  <c:v>245</c:v>
                </c:pt>
                <c:pt idx="1">
                  <c:v>226</c:v>
                </c:pt>
                <c:pt idx="2">
                  <c:v>221</c:v>
                </c:pt>
                <c:pt idx="3">
                  <c:v>236</c:v>
                </c:pt>
                <c:pt idx="4">
                  <c:v>221</c:v>
                </c:pt>
                <c:pt idx="5">
                  <c:v>249</c:v>
                </c:pt>
                <c:pt idx="6">
                  <c:v>292</c:v>
                </c:pt>
                <c:pt idx="7">
                  <c:v>329</c:v>
                </c:pt>
                <c:pt idx="8">
                  <c:v>373</c:v>
                </c:pt>
                <c:pt idx="9">
                  <c:v>405</c:v>
                </c:pt>
                <c:pt idx="10">
                  <c:v>417.63</c:v>
                </c:pt>
                <c:pt idx="11">
                  <c:v>459.79</c:v>
                </c:pt>
                <c:pt idx="12">
                  <c:v>487.32</c:v>
                </c:pt>
                <c:pt idx="13">
                  <c:v>522.88</c:v>
                </c:pt>
                <c:pt idx="14">
                  <c:v>583.24</c:v>
                </c:pt>
                <c:pt idx="15">
                  <c:v>599.9</c:v>
                </c:pt>
                <c:pt idx="16">
                  <c:v>679.05</c:v>
                </c:pt>
                <c:pt idx="17">
                  <c:v>682.86</c:v>
                </c:pt>
                <c:pt idx="18">
                  <c:v>752.49</c:v>
                </c:pt>
                <c:pt idx="19">
                  <c:v>780.83</c:v>
                </c:pt>
                <c:pt idx="20">
                  <c:v>810</c:v>
                </c:pt>
                <c:pt idx="21">
                  <c:v>810</c:v>
                </c:pt>
                <c:pt idx="22">
                  <c:v>820</c:v>
                </c:pt>
                <c:pt idx="23">
                  <c:v>1000</c:v>
                </c:pt>
                <c:pt idx="24">
                  <c:v>1200</c:v>
                </c:pt>
                <c:pt idx="25">
                  <c:v>1300</c:v>
                </c:pt>
                <c:pt idx="26">
                  <c:v>1350</c:v>
                </c:pt>
                <c:pt idx="27">
                  <c:v>1200</c:v>
                </c:pt>
                <c:pt idx="28">
                  <c:v>1050</c:v>
                </c:pt>
                <c:pt idx="29">
                  <c:v>948</c:v>
                </c:pt>
                <c:pt idx="30">
                  <c:v>926</c:v>
                </c:pt>
                <c:pt idx="31">
                  <c:v>913</c:v>
                </c:pt>
                <c:pt idx="32">
                  <c:v>883</c:v>
                </c:pt>
                <c:pt idx="33">
                  <c:v>780</c:v>
                </c:pt>
                <c:pt idx="34">
                  <c:v>620</c:v>
                </c:pt>
                <c:pt idx="35">
                  <c:v>200</c:v>
                </c:pt>
                <c:pt idx="36">
                  <c:v>170</c:v>
                </c:pt>
                <c:pt idx="37">
                  <c:v>120</c:v>
                </c:pt>
                <c:pt idx="38" formatCode="0.0_ ">
                  <c:v>98.898555238095256</c:v>
                </c:pt>
                <c:pt idx="39" formatCode="0.0_ ">
                  <c:v>89.349998985930654</c:v>
                </c:pt>
              </c:numCache>
            </c:numRef>
          </c:val>
          <c:smooth val="0"/>
          <c:extLst>
            <c:ext xmlns:c16="http://schemas.microsoft.com/office/drawing/2014/chart" uri="{C3380CC4-5D6E-409C-BE32-E72D297353CC}">
              <c16:uniqueId val="{00000001-32FF-4C5A-957C-940BE8E2C045}"/>
            </c:ext>
          </c:extLst>
        </c:ser>
        <c:ser>
          <c:idx val="2"/>
          <c:order val="2"/>
          <c:tx>
            <c:strRef>
              <c:f>完善图表!$D$1</c:f>
              <c:strCache>
                <c:ptCount val="1"/>
                <c:pt idx="0">
                  <c:v>氮氧化物排放总量</c:v>
                </c:pt>
              </c:strCache>
            </c:strRef>
          </c:tx>
          <c:spPr>
            <a:ln w="28575" cap="rnd">
              <a:solidFill>
                <a:schemeClr val="tx1"/>
              </a:solidFill>
              <a:prstDash val="solid"/>
              <a:round/>
            </a:ln>
            <a:effectLst/>
          </c:spPr>
          <c:marker>
            <c:symbol val="none"/>
          </c:marker>
          <c:cat>
            <c:numRef>
              <c:f>完善图表!$A$2:$A$41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完善图表!$D$2:$D$41</c:f>
              <c:numCache>
                <c:formatCode>General</c:formatCode>
                <c:ptCount val="40"/>
                <c:pt idx="25" formatCode="0_ ">
                  <c:v>740</c:v>
                </c:pt>
                <c:pt idx="26" formatCode="0_ ">
                  <c:v>835</c:v>
                </c:pt>
                <c:pt idx="27" formatCode="0_ ">
                  <c:v>880</c:v>
                </c:pt>
                <c:pt idx="28" formatCode="0_ ">
                  <c:v>855</c:v>
                </c:pt>
                <c:pt idx="29" formatCode="0_ ">
                  <c:v>865</c:v>
                </c:pt>
                <c:pt idx="30" formatCode="0_ ">
                  <c:v>950</c:v>
                </c:pt>
                <c:pt idx="31" formatCode="0_ ">
                  <c:v>1003</c:v>
                </c:pt>
                <c:pt idx="32" formatCode="0_ ">
                  <c:v>948</c:v>
                </c:pt>
                <c:pt idx="33" formatCode="0_ ">
                  <c:v>834</c:v>
                </c:pt>
                <c:pt idx="34" formatCode="0_ ">
                  <c:v>620</c:v>
                </c:pt>
                <c:pt idx="35" formatCode="0_ ">
                  <c:v>180</c:v>
                </c:pt>
                <c:pt idx="36" formatCode="0_ ">
                  <c:v>155</c:v>
                </c:pt>
                <c:pt idx="37" formatCode="0_ ">
                  <c:v>114</c:v>
                </c:pt>
                <c:pt idx="38" formatCode="0.0_ ">
                  <c:v>96.266777777777747</c:v>
                </c:pt>
                <c:pt idx="39" formatCode="0.0_ ">
                  <c:v>93.309293233254238</c:v>
                </c:pt>
              </c:numCache>
            </c:numRef>
          </c:val>
          <c:smooth val="0"/>
          <c:extLst>
            <c:ext xmlns:c16="http://schemas.microsoft.com/office/drawing/2014/chart" uri="{C3380CC4-5D6E-409C-BE32-E72D297353CC}">
              <c16:uniqueId val="{00000002-32FF-4C5A-957C-940BE8E2C045}"/>
            </c:ext>
          </c:extLst>
        </c:ser>
        <c:ser>
          <c:idx val="4"/>
          <c:order val="4"/>
          <c:tx>
            <c:strRef>
              <c:f>完善图表!$F$1</c:f>
              <c:strCache>
                <c:ptCount val="1"/>
                <c:pt idx="0">
                  <c:v>火电碳排放强度</c:v>
                </c:pt>
              </c:strCache>
            </c:strRef>
          </c:tx>
          <c:spPr>
            <a:ln w="28575" cap="rnd">
              <a:solidFill>
                <a:schemeClr val="accent6"/>
              </a:solidFill>
              <a:prstDash val="solid"/>
              <a:round/>
            </a:ln>
            <a:effectLst/>
          </c:spPr>
          <c:marker>
            <c:symbol val="none"/>
          </c:marker>
          <c:cat>
            <c:numRef>
              <c:f>完善图表!$A$2:$A$41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完善图表!$F$2:$F$41</c:f>
              <c:numCache>
                <c:formatCode>General</c:formatCode>
                <c:ptCount val="40"/>
                <c:pt idx="25" formatCode="0">
                  <c:v>1047.9028766030738</c:v>
                </c:pt>
                <c:pt idx="26" formatCode="0">
                  <c:v>1035.6790559637022</c:v>
                </c:pt>
                <c:pt idx="27" formatCode="0">
                  <c:v>1001.4850835771773</c:v>
                </c:pt>
                <c:pt idx="28" formatCode="0">
                  <c:v>960.85498037816615</c:v>
                </c:pt>
                <c:pt idx="29" formatCode="0">
                  <c:v>938.54865823289163</c:v>
                </c:pt>
                <c:pt idx="30" formatCode="0">
                  <c:v>920.89953228355682</c:v>
                </c:pt>
                <c:pt idx="31" formatCode="0">
                  <c:v>899.8951875496756</c:v>
                </c:pt>
                <c:pt idx="32" formatCode="0">
                  <c:v>899.52174245319054</c:v>
                </c:pt>
                <c:pt idx="33" formatCode="0">
                  <c:v>888.74260943718025</c:v>
                </c:pt>
                <c:pt idx="34" formatCode="0">
                  <c:v>873.67388938827662</c:v>
                </c:pt>
                <c:pt idx="35" formatCode="0">
                  <c:v>850.42097052497206</c:v>
                </c:pt>
                <c:pt idx="36" formatCode="0">
                  <c:v>846</c:v>
                </c:pt>
                <c:pt idx="37" formatCode="0">
                  <c:v>844.10546445965713</c:v>
                </c:pt>
                <c:pt idx="38" formatCode="0">
                  <c:v>841</c:v>
                </c:pt>
                <c:pt idx="39">
                  <c:v>838</c:v>
                </c:pt>
              </c:numCache>
            </c:numRef>
          </c:val>
          <c:smooth val="0"/>
          <c:extLst>
            <c:ext xmlns:c16="http://schemas.microsoft.com/office/drawing/2014/chart" uri="{C3380CC4-5D6E-409C-BE32-E72D297353CC}">
              <c16:uniqueId val="{00000004-32FF-4C5A-957C-940BE8E2C045}"/>
            </c:ext>
          </c:extLst>
        </c:ser>
        <c:dLbls>
          <c:showLegendKey val="0"/>
          <c:showVal val="0"/>
          <c:showCatName val="0"/>
          <c:showSerName val="0"/>
          <c:showPercent val="0"/>
          <c:showBubbleSize val="0"/>
        </c:dLbls>
        <c:marker val="1"/>
        <c:smooth val="0"/>
        <c:axId val="281695360"/>
        <c:axId val="281696896"/>
      </c:lineChart>
      <c:lineChart>
        <c:grouping val="standard"/>
        <c:varyColors val="0"/>
        <c:ser>
          <c:idx val="3"/>
          <c:order val="3"/>
          <c:tx>
            <c:strRef>
              <c:f>完善图表!$E$1</c:f>
              <c:strCache>
                <c:ptCount val="1"/>
                <c:pt idx="0">
                  <c:v>火电发电量</c:v>
                </c:pt>
              </c:strCache>
            </c:strRef>
          </c:tx>
          <c:spPr>
            <a:ln w="28575" cap="rnd">
              <a:solidFill>
                <a:schemeClr val="accent2"/>
              </a:solidFill>
              <a:round/>
            </a:ln>
            <a:effectLst/>
          </c:spPr>
          <c:marker>
            <c:symbol val="none"/>
          </c:marker>
          <c:cat>
            <c:numRef>
              <c:f>完善图表!$A$2:$A$41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完善图表!$E$2:$E$41</c:f>
              <c:numCache>
                <c:formatCode>0_ </c:formatCode>
                <c:ptCount val="40"/>
                <c:pt idx="0">
                  <c:v>2424</c:v>
                </c:pt>
                <c:pt idx="1">
                  <c:v>2437</c:v>
                </c:pt>
                <c:pt idx="2">
                  <c:v>2533</c:v>
                </c:pt>
                <c:pt idx="3">
                  <c:v>2651</c:v>
                </c:pt>
                <c:pt idx="4">
                  <c:v>2902</c:v>
                </c:pt>
                <c:pt idx="5">
                  <c:v>3183</c:v>
                </c:pt>
                <c:pt idx="6">
                  <c:v>3551</c:v>
                </c:pt>
                <c:pt idx="7">
                  <c:v>3971</c:v>
                </c:pt>
                <c:pt idx="8">
                  <c:v>4359</c:v>
                </c:pt>
                <c:pt idx="9">
                  <c:v>4662</c:v>
                </c:pt>
                <c:pt idx="10">
                  <c:v>4949.68</c:v>
                </c:pt>
                <c:pt idx="11">
                  <c:v>5526.49</c:v>
                </c:pt>
                <c:pt idx="12">
                  <c:v>6227.63</c:v>
                </c:pt>
                <c:pt idx="13">
                  <c:v>6856.86</c:v>
                </c:pt>
                <c:pt idx="14">
                  <c:v>7470.49</c:v>
                </c:pt>
                <c:pt idx="15">
                  <c:v>8073.43</c:v>
                </c:pt>
                <c:pt idx="16">
                  <c:v>8781.01</c:v>
                </c:pt>
                <c:pt idx="17">
                  <c:v>9252.15</c:v>
                </c:pt>
                <c:pt idx="18">
                  <c:v>9388.1200000000008</c:v>
                </c:pt>
                <c:pt idx="19">
                  <c:v>10047.370000000001</c:v>
                </c:pt>
                <c:pt idx="20">
                  <c:v>11079.36</c:v>
                </c:pt>
                <c:pt idx="21">
                  <c:v>12044.78</c:v>
                </c:pt>
                <c:pt idx="22">
                  <c:v>13522.04</c:v>
                </c:pt>
                <c:pt idx="23">
                  <c:v>15789.66</c:v>
                </c:pt>
                <c:pt idx="24">
                  <c:v>18103.8</c:v>
                </c:pt>
                <c:pt idx="25">
                  <c:v>20437.3</c:v>
                </c:pt>
                <c:pt idx="26">
                  <c:v>23741.46</c:v>
                </c:pt>
                <c:pt idx="27">
                  <c:v>27206.59</c:v>
                </c:pt>
                <c:pt idx="28">
                  <c:v>28029.97</c:v>
                </c:pt>
                <c:pt idx="29">
                  <c:v>30116.87</c:v>
                </c:pt>
                <c:pt idx="30">
                  <c:v>34166.28</c:v>
                </c:pt>
                <c:pt idx="31">
                  <c:v>39003</c:v>
                </c:pt>
                <c:pt idx="32">
                  <c:v>39255</c:v>
                </c:pt>
                <c:pt idx="33">
                  <c:v>42216</c:v>
                </c:pt>
                <c:pt idx="34">
                  <c:v>43030</c:v>
                </c:pt>
                <c:pt idx="35">
                  <c:v>42307</c:v>
                </c:pt>
                <c:pt idx="36">
                  <c:v>42273</c:v>
                </c:pt>
                <c:pt idx="37">
                  <c:v>45558</c:v>
                </c:pt>
                <c:pt idx="38">
                  <c:v>49249</c:v>
                </c:pt>
                <c:pt idx="39">
                  <c:v>50465</c:v>
                </c:pt>
              </c:numCache>
            </c:numRef>
          </c:val>
          <c:smooth val="0"/>
          <c:extLst>
            <c:ext xmlns:c16="http://schemas.microsoft.com/office/drawing/2014/chart" uri="{C3380CC4-5D6E-409C-BE32-E72D297353CC}">
              <c16:uniqueId val="{00000003-32FF-4C5A-957C-940BE8E2C045}"/>
            </c:ext>
          </c:extLst>
        </c:ser>
        <c:ser>
          <c:idx val="5"/>
          <c:order val="5"/>
          <c:tx>
            <c:strRef>
              <c:f>完善图表!$G$1</c:f>
              <c:strCache>
                <c:ptCount val="1"/>
                <c:pt idx="0">
                  <c:v>人均GDP</c:v>
                </c:pt>
              </c:strCache>
            </c:strRef>
          </c:tx>
          <c:spPr>
            <a:ln w="28575" cap="rnd">
              <a:solidFill>
                <a:srgbClr val="00B0F0"/>
              </a:solidFill>
              <a:round/>
            </a:ln>
            <a:effectLst/>
          </c:spPr>
          <c:marker>
            <c:symbol val="none"/>
          </c:marker>
          <c:cat>
            <c:numRef>
              <c:f>完善图表!$A$2:$A$41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完善图表!$G$2:$G$41</c:f>
              <c:numCache>
                <c:formatCode>0_ </c:formatCode>
                <c:ptCount val="40"/>
                <c:pt idx="0" formatCode="General">
                  <c:v>468</c:v>
                </c:pt>
                <c:pt idx="1">
                  <c:v>497</c:v>
                </c:pt>
                <c:pt idx="2">
                  <c:v>533</c:v>
                </c:pt>
                <c:pt idx="3">
                  <c:v>588</c:v>
                </c:pt>
                <c:pt idx="4">
                  <c:v>702</c:v>
                </c:pt>
                <c:pt idx="5">
                  <c:v>866</c:v>
                </c:pt>
                <c:pt idx="6">
                  <c:v>973</c:v>
                </c:pt>
                <c:pt idx="7">
                  <c:v>1123</c:v>
                </c:pt>
                <c:pt idx="8">
                  <c:v>1378</c:v>
                </c:pt>
                <c:pt idx="9">
                  <c:v>1536</c:v>
                </c:pt>
                <c:pt idx="10">
                  <c:v>1663</c:v>
                </c:pt>
                <c:pt idx="11">
                  <c:v>1912</c:v>
                </c:pt>
                <c:pt idx="12">
                  <c:v>2334</c:v>
                </c:pt>
                <c:pt idx="13">
                  <c:v>3027</c:v>
                </c:pt>
                <c:pt idx="14">
                  <c:v>4081</c:v>
                </c:pt>
                <c:pt idx="15">
                  <c:v>5091</c:v>
                </c:pt>
                <c:pt idx="16">
                  <c:v>5898</c:v>
                </c:pt>
                <c:pt idx="17">
                  <c:v>6481</c:v>
                </c:pt>
                <c:pt idx="18">
                  <c:v>6860</c:v>
                </c:pt>
                <c:pt idx="19">
                  <c:v>7229</c:v>
                </c:pt>
                <c:pt idx="20">
                  <c:v>7942</c:v>
                </c:pt>
                <c:pt idx="21">
                  <c:v>8717</c:v>
                </c:pt>
                <c:pt idx="22">
                  <c:v>9506</c:v>
                </c:pt>
                <c:pt idx="23">
                  <c:v>10666</c:v>
                </c:pt>
                <c:pt idx="24">
                  <c:v>12487</c:v>
                </c:pt>
                <c:pt idx="25">
                  <c:v>14368</c:v>
                </c:pt>
                <c:pt idx="26">
                  <c:v>16738</c:v>
                </c:pt>
                <c:pt idx="27">
                  <c:v>20494</c:v>
                </c:pt>
                <c:pt idx="28">
                  <c:v>24100</c:v>
                </c:pt>
                <c:pt idx="29">
                  <c:v>26180</c:v>
                </c:pt>
                <c:pt idx="30">
                  <c:v>30808</c:v>
                </c:pt>
                <c:pt idx="31">
                  <c:v>36302</c:v>
                </c:pt>
                <c:pt idx="32">
                  <c:v>39874</c:v>
                </c:pt>
                <c:pt idx="33">
                  <c:v>43684</c:v>
                </c:pt>
                <c:pt idx="34">
                  <c:v>47173</c:v>
                </c:pt>
                <c:pt idx="35">
                  <c:v>50237</c:v>
                </c:pt>
                <c:pt idx="36">
                  <c:v>54139</c:v>
                </c:pt>
                <c:pt idx="37">
                  <c:v>60014</c:v>
                </c:pt>
                <c:pt idx="38" formatCode="0.0_ ">
                  <c:v>66006</c:v>
                </c:pt>
                <c:pt idx="39" formatCode="0.0_ ">
                  <c:v>70581</c:v>
                </c:pt>
              </c:numCache>
            </c:numRef>
          </c:val>
          <c:smooth val="0"/>
          <c:extLst>
            <c:ext xmlns:c16="http://schemas.microsoft.com/office/drawing/2014/chart" uri="{C3380CC4-5D6E-409C-BE32-E72D297353CC}">
              <c16:uniqueId val="{00000005-32FF-4C5A-957C-940BE8E2C045}"/>
            </c:ext>
          </c:extLst>
        </c:ser>
        <c:dLbls>
          <c:showLegendKey val="0"/>
          <c:showVal val="0"/>
          <c:showCatName val="0"/>
          <c:showSerName val="0"/>
          <c:showPercent val="0"/>
          <c:showBubbleSize val="0"/>
        </c:dLbls>
        <c:marker val="1"/>
        <c:smooth val="0"/>
        <c:axId val="281717376"/>
        <c:axId val="281715456"/>
      </c:lineChart>
      <c:catAx>
        <c:axId val="281695360"/>
        <c:scaling>
          <c:orientation val="minMax"/>
        </c:scaling>
        <c:delete val="0"/>
        <c:axPos val="b"/>
        <c:numFmt formatCode="General" sourceLinked="1"/>
        <c:majorTickMark val="out"/>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1696896"/>
        <c:crosses val="autoZero"/>
        <c:auto val="1"/>
        <c:lblAlgn val="ctr"/>
        <c:lblOffset val="100"/>
        <c:noMultiLvlLbl val="0"/>
      </c:catAx>
      <c:valAx>
        <c:axId val="281696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zh-CN" altLang="en-US" sz="800" b="1" dirty="0"/>
                  <a:t>主要大气污染物排放量（万吨）</a:t>
                </a:r>
                <a:r>
                  <a:rPr lang="en-US" altLang="zh-CN" sz="800" b="1" dirty="0"/>
                  <a:t>/</a:t>
                </a:r>
                <a:r>
                  <a:rPr lang="zh-CN" altLang="en-US" sz="800" b="1" dirty="0"/>
                  <a:t>火电碳排放强度（克</a:t>
                </a:r>
                <a:r>
                  <a:rPr lang="en-US" altLang="zh-CN" sz="800" b="1" dirty="0"/>
                  <a:t>/</a:t>
                </a:r>
                <a:r>
                  <a:rPr lang="zh-CN" altLang="en-US" sz="800" b="1" dirty="0"/>
                  <a:t>千瓦时）</a:t>
                </a:r>
              </a:p>
            </c:rich>
          </c:tx>
          <c:layout>
            <c:manualLayout>
              <c:xMode val="edge"/>
              <c:yMode val="edge"/>
              <c:x val="4.8991470083570958E-3"/>
              <c:y val="7.7167135711876958E-2"/>
            </c:manualLayout>
          </c:layout>
          <c:overlay val="0"/>
          <c:spPr>
            <a:noFill/>
            <a:ln>
              <a:noFill/>
            </a:ln>
            <a:effectLst/>
          </c:spPr>
        </c:title>
        <c:numFmt formatCode="0_ " sourceLinked="1"/>
        <c:majorTickMark val="out"/>
        <c:minorTickMark val="none"/>
        <c:tickLblPos val="nextTo"/>
        <c:spPr>
          <a:noFill/>
          <a:ln>
            <a:solidFill>
              <a:schemeClr val="accent3"/>
            </a:solid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zh-CN"/>
          </a:p>
        </c:txPr>
        <c:crossAx val="281695360"/>
        <c:crosses val="autoZero"/>
        <c:crossBetween val="between"/>
      </c:valAx>
      <c:valAx>
        <c:axId val="281715456"/>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zh-CN" altLang="en-US" sz="900" b="1" dirty="0"/>
                  <a:t>火电发电量（亿千瓦时）</a:t>
                </a:r>
                <a:r>
                  <a:rPr lang="en-US" altLang="zh-CN" sz="900" b="1" dirty="0"/>
                  <a:t>/</a:t>
                </a:r>
                <a:r>
                  <a:rPr lang="zh-CN" altLang="en-US" sz="900" b="1" dirty="0"/>
                  <a:t>人均</a:t>
                </a:r>
                <a:r>
                  <a:rPr lang="en-US" altLang="zh-CN" sz="900" b="1" dirty="0"/>
                  <a:t>GDP</a:t>
                </a:r>
                <a:r>
                  <a:rPr lang="zh-CN" altLang="en-US" sz="900" b="1" dirty="0"/>
                  <a:t>（元人民币）</a:t>
                </a:r>
              </a:p>
            </c:rich>
          </c:tx>
          <c:layout>
            <c:manualLayout>
              <c:xMode val="edge"/>
              <c:yMode val="edge"/>
              <c:x val="0.96466452088057075"/>
              <c:y val="0.18014100766407984"/>
            </c:manualLayout>
          </c:layout>
          <c:overlay val="0"/>
          <c:spPr>
            <a:noFill/>
            <a:ln>
              <a:noFill/>
            </a:ln>
            <a:effectLst/>
          </c:spPr>
        </c:title>
        <c:numFmt formatCode="0_ " sourceLinked="1"/>
        <c:majorTickMark val="out"/>
        <c:minorTickMark val="out"/>
        <c:tickLblPos val="nextTo"/>
        <c:spPr>
          <a:noFill/>
          <a:ln>
            <a:solidFill>
              <a:schemeClr val="accent3"/>
            </a:solid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crossAx val="281717376"/>
        <c:crosses val="max"/>
        <c:crossBetween val="between"/>
      </c:valAx>
      <c:catAx>
        <c:axId val="281717376"/>
        <c:scaling>
          <c:orientation val="minMax"/>
        </c:scaling>
        <c:delete val="1"/>
        <c:axPos val="b"/>
        <c:numFmt formatCode="General" sourceLinked="1"/>
        <c:majorTickMark val="out"/>
        <c:minorTickMark val="none"/>
        <c:tickLblPos val="none"/>
        <c:crossAx val="281715456"/>
        <c:crosses val="autoZero"/>
        <c:auto val="1"/>
        <c:lblAlgn val="ctr"/>
        <c:lblOffset val="100"/>
        <c:noMultiLvlLbl val="0"/>
      </c:catAx>
      <c:spPr>
        <a:no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0.41979</cdr:x>
      <cdr:y>0.64567</cdr:y>
    </cdr:from>
    <cdr:to>
      <cdr:x>0.5205</cdr:x>
      <cdr:y>0.68504</cdr:y>
    </cdr:to>
    <cdr:sp macro="" textlink="">
      <cdr:nvSpPr>
        <cdr:cNvPr id="2" name="TextBox 1"/>
        <cdr:cNvSpPr txBox="1"/>
      </cdr:nvSpPr>
      <cdr:spPr>
        <a:xfrm xmlns:a="http://schemas.openxmlformats.org/drawingml/2006/main">
          <a:off x="4440025" y="3091992"/>
          <a:ext cx="1065229" cy="1885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atin typeface="Arial" pitchFamily="34" charset="0"/>
              </a:defRPr>
            </a:lvl1pPr>
          </a:lstStyle>
          <a:p>
            <a:pPr>
              <a:defRPr/>
            </a:pPr>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atin typeface="Arial" pitchFamily="34" charset="0"/>
              </a:defRPr>
            </a:lvl1pPr>
          </a:lstStyle>
          <a:p>
            <a:pPr>
              <a:defRPr/>
            </a:pPr>
            <a:fld id="{8E7DB63E-CA4C-456C-B3C3-B9E5495EE2F8}" type="datetimeFigureOut">
              <a:rPr lang="zh-CN" altLang="en-US"/>
              <a:pPr>
                <a:defRPr/>
              </a:pPr>
              <a:t>2022/8/23</a:t>
            </a:fld>
            <a:endParaRPr lang="en-US" altLang="zh-CN"/>
          </a:p>
        </p:txBody>
      </p:sp>
      <p:sp>
        <p:nvSpPr>
          <p:cNvPr id="52228" name="Rectangle 4"/>
          <p:cNvSpPr>
            <a:spLocks noGrp="1" noRot="1" noChangeAspect="1" noChangeArrowheads="1"/>
          </p:cNvSpPr>
          <p:nvPr>
            <p:ph type="sldImg" idx="2"/>
          </p:nvPr>
        </p:nvSpPr>
        <p:spPr bwMode="auto">
          <a:xfrm>
            <a:off x="381000" y="685800"/>
            <a:ext cx="6096000" cy="3429000"/>
          </a:xfrm>
          <a:prstGeom prst="rect">
            <a:avLst/>
          </a:prstGeom>
          <a:noFill/>
          <a:ln w="9525">
            <a:noFill/>
            <a:miter lim="800000"/>
            <a:headEnd/>
            <a:tailEnd/>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atin typeface="Arial" pitchFamily="34" charset="0"/>
              </a:defRPr>
            </a:lvl1pPr>
          </a:lstStyle>
          <a:p>
            <a:pPr>
              <a:defRPr/>
            </a:pPr>
            <a:endParaRPr lang="en-US" altLang="zh-CN"/>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a:lvl1pPr>
          </a:lstStyle>
          <a:p>
            <a:fld id="{34AD1D46-A552-48DA-8102-3C4A0763FBC1}"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文本占位符 2"/>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96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6C0CB4-E014-4ED8-A331-803F331522EB}" type="slidenum">
              <a:rPr lang="zh-CN" altLang="en-US" smtClean="0"/>
              <a:pPr/>
              <a:t>6</a:t>
            </a:fld>
            <a:endParaRPr lang="zh-CN" altLang="en-US"/>
          </a:p>
        </p:txBody>
      </p:sp>
    </p:spTree>
    <p:extLst>
      <p:ext uri="{BB962C8B-B14F-4D97-AF65-F5344CB8AC3E}">
        <p14:creationId xmlns:p14="http://schemas.microsoft.com/office/powerpoint/2010/main" val="1833606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1"/>
          <p:cNvPicPr>
            <a:picLocks noChangeAspect="1"/>
          </p:cNvPicPr>
          <p:nvPr userDrawn="1"/>
        </p:nvPicPr>
        <p:blipFill>
          <a:blip r:embed="rId2" cstate="print"/>
          <a:srcRect/>
          <a:stretch>
            <a:fillRect/>
          </a:stretch>
        </p:blipFill>
        <p:spPr bwMode="auto">
          <a:xfrm>
            <a:off x="3175" y="0"/>
            <a:ext cx="12185650" cy="6858000"/>
          </a:xfrm>
          <a:prstGeom prst="rect">
            <a:avLst/>
          </a:prstGeom>
          <a:noFill/>
          <a:ln w="9525">
            <a:noFill/>
            <a:miter lim="800000"/>
            <a:headEnd/>
            <a:tailEnd/>
          </a:ln>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5" name="Rectangle 4"/>
          <p:cNvSpPr>
            <a:spLocks noGrp="1" noChangeArrowheads="1"/>
          </p:cNvSpPr>
          <p:nvPr>
            <p:ph type="dt" sz="half" idx="10"/>
          </p:nvPr>
        </p:nvSpPr>
        <p:spPr/>
        <p:txBody>
          <a:bodyPr/>
          <a:lstStyle>
            <a:lvl1pPr>
              <a:defRPr/>
            </a:lvl1pPr>
          </a:lstStyle>
          <a:p>
            <a:pPr>
              <a:defRPr/>
            </a:pPr>
            <a:fld id="{714394D3-5024-4799-ADA5-9702C6119C66}" type="datetime1">
              <a:rPr lang="zh-CN" altLang="en-US"/>
              <a:pPr>
                <a:defRPr/>
              </a:pPr>
              <a:t>2022/8/23</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0045914C-1C9B-4B5D-8401-53B87115159D}" type="slidenum">
              <a:rPr lang="zh-CN" altLang="en-US"/>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3B152814-1468-4110-BE97-A13E56B7DFEC}" type="datetime1">
              <a:rPr lang="zh-CN" altLang="en-US"/>
              <a:pPr>
                <a:defRPr/>
              </a:pPr>
              <a:t>2022/8/23</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4A9E8F47-24AF-452C-94E1-65AF304E22D8}"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7CA01265-20B6-45C3-8A5E-9D2FFF4522A3}" type="datetime1">
              <a:rPr lang="zh-CN" altLang="en-US"/>
              <a:pPr>
                <a:defRPr/>
              </a:pPr>
              <a:t>2022/8/23</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416C41F-2C7C-4D98-979A-2546F04F3ED0}"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3175" y="0"/>
            <a:ext cx="12185650" cy="685800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矩形 2"/>
          <p:cNvSpPr/>
          <p:nvPr userDrawn="1"/>
        </p:nvSpPr>
        <p:spPr>
          <a:xfrm>
            <a:off x="3321050" y="2236788"/>
            <a:ext cx="8864600" cy="1420812"/>
          </a:xfrm>
          <a:prstGeom prst="rect">
            <a:avLst/>
          </a:prstGeom>
          <a:solidFill>
            <a:schemeClr val="accent1">
              <a:lumMod val="50000"/>
            </a:schemeClr>
          </a:solidFill>
          <a:ln w="12700" cap="flat" cmpd="sng" algn="ctr">
            <a:noFill/>
            <a:prstDash val="solid"/>
            <a:miter lim="800000"/>
          </a:ln>
          <a:effectLst/>
        </p:spPr>
        <p:txBody>
          <a:bodyPr lIns="952438" tIns="0" bIns="30724" anchor="ctr"/>
          <a:lstStyle/>
          <a:p>
            <a:pPr algn="just">
              <a:defRPr/>
            </a:pPr>
            <a:endParaRPr lang="zh-CN" altLang="en-US" sz="3075" b="1" dirty="0">
              <a:solidFill>
                <a:srgbClr val="00A28B"/>
              </a:solidFill>
              <a:latin typeface="华文中宋" panose="02010600040101010101" pitchFamily="2" charset="-122"/>
              <a:ea typeface="华文中宋" panose="02010600040101010101" pitchFamily="2" charset="-122"/>
              <a:cs typeface="+mj-cs"/>
            </a:endParaRPr>
          </a:p>
        </p:txBody>
      </p:sp>
      <p:grpSp>
        <p:nvGrpSpPr>
          <p:cNvPr id="4" name="组合 8"/>
          <p:cNvGrpSpPr>
            <a:grpSpLocks/>
          </p:cNvGrpSpPr>
          <p:nvPr userDrawn="1"/>
        </p:nvGrpSpPr>
        <p:grpSpPr bwMode="auto">
          <a:xfrm>
            <a:off x="3784600" y="2032000"/>
            <a:ext cx="1279525" cy="1271588"/>
            <a:chOff x="4354229" y="2032167"/>
            <a:chExt cx="1278820" cy="1271750"/>
          </a:xfrm>
        </p:grpSpPr>
        <p:sp>
          <p:nvSpPr>
            <p:cNvPr id="5" name="梯形 4"/>
            <p:cNvSpPr/>
            <p:nvPr userDrawn="1"/>
          </p:nvSpPr>
          <p:spPr>
            <a:xfrm>
              <a:off x="4354229" y="2032167"/>
              <a:ext cx="1278820" cy="20481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50"/>
            </a:p>
          </p:txBody>
        </p:sp>
        <p:sp>
          <p:nvSpPr>
            <p:cNvPr id="6" name="任意多边形 8"/>
            <p:cNvSpPr/>
            <p:nvPr userDrawn="1"/>
          </p:nvSpPr>
          <p:spPr bwMode="auto">
            <a:xfrm>
              <a:off x="4438321" y="2032167"/>
              <a:ext cx="1109051" cy="1271750"/>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rgbClr val="B5272E"/>
            </a:solidFill>
            <a:ln w="12700" algn="ctr">
              <a:noFill/>
              <a:miter lim="800000"/>
            </a:ln>
          </p:spPr>
          <p:txBody>
            <a:bodyPr tIns="0" bIns="307238" anchor="ctr"/>
            <a:lstStyle/>
            <a:p>
              <a:pPr algn="ctr">
                <a:spcBef>
                  <a:spcPts val="2050"/>
                </a:spcBef>
                <a:buClr>
                  <a:schemeClr val="accent1"/>
                </a:buClr>
                <a:buSzPct val="60000"/>
                <a:defRPr/>
              </a:pPr>
              <a:endParaRPr lang="zh-CN" altLang="en-US" sz="273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五边形 5"/>
          <p:cNvSpPr/>
          <p:nvPr userDrawn="1"/>
        </p:nvSpPr>
        <p:spPr>
          <a:xfrm flipH="1">
            <a:off x="11361738" y="6078538"/>
            <a:ext cx="823912" cy="377825"/>
          </a:xfrm>
          <a:prstGeom prst="homePlate">
            <a:avLst/>
          </a:prstGeom>
          <a:solidFill>
            <a:schemeClr val="accent1">
              <a:lumMod val="50000"/>
            </a:schemeClr>
          </a:solidFill>
          <a:ln w="25400" cap="flat" cmpd="sng" algn="ctr">
            <a:noFill/>
            <a:prstDash val="solid"/>
          </a:ln>
          <a:effectLst>
            <a:outerShdw blurRad="50800" dist="38100" dir="5400000" algn="t" rotWithShape="0">
              <a:prstClr val="black">
                <a:alpha val="40000"/>
              </a:prstClr>
            </a:outerShdw>
          </a:effectLst>
        </p:spPr>
        <p:txBody>
          <a:bodyPr lIns="61718" tIns="30859" rIns="61718" bIns="30859" anchor="ctr"/>
          <a:lstStyle/>
          <a:p>
            <a:pPr algn="ctr"/>
            <a:fld id="{75C2BA12-E708-4872-B6B0-173BDBACD3DF}" type="slidenum">
              <a:rPr lang="zh-CN" altLang="en-US" sz="1400">
                <a:solidFill>
                  <a:schemeClr val="bg1"/>
                </a:solidFill>
                <a:latin typeface="Arial Unicode MS" pitchFamily="34" charset="-122"/>
                <a:ea typeface="Arial Unicode MS" pitchFamily="34" charset="-122"/>
                <a:cs typeface="Arial Unicode MS" pitchFamily="34" charset="-122"/>
              </a:rPr>
              <a:pPr algn="ctr"/>
              <a:t>‹#›</a:t>
            </a:fld>
            <a:r>
              <a:rPr lang="en-US" altLang="zh-CN" sz="1400">
                <a:solidFill>
                  <a:schemeClr val="bg1"/>
                </a:solidFill>
                <a:latin typeface="Arial Unicode MS" pitchFamily="34" charset="-122"/>
                <a:ea typeface="Arial Unicode MS" pitchFamily="34" charset="-122"/>
                <a:cs typeface="Arial Unicode MS" pitchFamily="34" charset="-122"/>
              </a:rPr>
              <a:t>/123</a:t>
            </a:r>
            <a:endParaRPr lang="en-US" altLang="zh-CN" sz="1400">
              <a:solidFill>
                <a:srgbClr val="FFFFFF"/>
              </a:solidFill>
              <a:latin typeface="Calibri" pitchFamily="34" charset="0"/>
            </a:endParaRPr>
          </a:p>
        </p:txBody>
      </p:sp>
      <p:sp>
        <p:nvSpPr>
          <p:cNvPr id="4" name="文本框 8"/>
          <p:cNvSpPr txBox="1"/>
          <p:nvPr userDrawn="1"/>
        </p:nvSpPr>
        <p:spPr>
          <a:xfrm>
            <a:off x="163513" y="239713"/>
            <a:ext cx="9072562" cy="584200"/>
          </a:xfrm>
          <a:prstGeom prst="rect">
            <a:avLst/>
          </a:prstGeom>
          <a:solidFill>
            <a:schemeClr val="accent1">
              <a:lumMod val="50000"/>
            </a:schemeClr>
          </a:solidFill>
        </p:spPr>
        <p:txBody>
          <a:bodyPr>
            <a:spAutoFit/>
          </a:bodyPr>
          <a:lstStyle/>
          <a:p>
            <a:pPr>
              <a:defRPr/>
            </a:pP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10968C53-5E4C-4539-B568-E8147CD7F6DD}" type="slidenum">
              <a:rPr lang="zh-CN" altLang="en-US"/>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8AEEFF8-6928-47E3-A50D-99C7E3446CA0}" type="datetimeFigureOut">
              <a:rPr lang="zh-CN" altLang="en-US"/>
              <a:pPr>
                <a:defRPr/>
              </a:pPr>
              <a:t>2022/8/23</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a:lvl1pPr>
          </a:lstStyle>
          <a:p>
            <a:fld id="{D43CAF30-09C3-4E17-B09E-E9DC5C0F7F21}"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5D699CB1-D954-4034-9FED-EA918A610F71}" type="datetime1">
              <a:rPr lang="zh-CN" altLang="en-US"/>
              <a:pPr>
                <a:defRPr/>
              </a:pPr>
              <a:t>2022/8/23</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87ABDF2-B780-4AFB-ABD2-872CF541B360}" type="slidenum">
              <a:rPr lang="zh-CN" altLang="en-US"/>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3175" y="0"/>
            <a:ext cx="12185650" cy="6858000"/>
          </a:xfrm>
          <a:prstGeom prst="rect">
            <a:avLst/>
          </a:prstGeom>
          <a:noFill/>
          <a:ln w="9525">
            <a:noFill/>
            <a:miter lim="800000"/>
            <a:headEnd/>
            <a:tailEnd/>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矩形 2"/>
          <p:cNvSpPr/>
          <p:nvPr userDrawn="1"/>
        </p:nvSpPr>
        <p:spPr>
          <a:xfrm>
            <a:off x="3321050" y="2236788"/>
            <a:ext cx="8864600" cy="1420812"/>
          </a:xfrm>
          <a:prstGeom prst="rect">
            <a:avLst/>
          </a:prstGeom>
          <a:solidFill>
            <a:schemeClr val="accent1">
              <a:lumMod val="50000"/>
            </a:schemeClr>
          </a:solidFill>
          <a:ln w="12700" cap="flat" cmpd="sng" algn="ctr">
            <a:noFill/>
            <a:prstDash val="solid"/>
            <a:miter lim="800000"/>
          </a:ln>
          <a:effectLst/>
        </p:spPr>
        <p:txBody>
          <a:bodyPr lIns="952438" tIns="0" bIns="30724" anchor="ctr"/>
          <a:lstStyle/>
          <a:p>
            <a:pPr algn="just">
              <a:defRPr/>
            </a:pPr>
            <a:endParaRPr lang="zh-CN" altLang="en-US" sz="3075" b="1" dirty="0">
              <a:solidFill>
                <a:srgbClr val="00A28B"/>
              </a:solidFill>
              <a:latin typeface="华文中宋" panose="02010600040101010101" pitchFamily="2" charset="-122"/>
              <a:ea typeface="华文中宋" panose="02010600040101010101" pitchFamily="2" charset="-122"/>
            </a:endParaRPr>
          </a:p>
        </p:txBody>
      </p:sp>
      <p:grpSp>
        <p:nvGrpSpPr>
          <p:cNvPr id="4" name="组合 8"/>
          <p:cNvGrpSpPr>
            <a:grpSpLocks/>
          </p:cNvGrpSpPr>
          <p:nvPr userDrawn="1"/>
        </p:nvGrpSpPr>
        <p:grpSpPr bwMode="auto">
          <a:xfrm>
            <a:off x="3784600" y="2032000"/>
            <a:ext cx="1279525" cy="1271588"/>
            <a:chOff x="4354229" y="2032167"/>
            <a:chExt cx="1278820" cy="1271750"/>
          </a:xfrm>
        </p:grpSpPr>
        <p:sp>
          <p:nvSpPr>
            <p:cNvPr id="5" name="梯形 4"/>
            <p:cNvSpPr/>
            <p:nvPr userDrawn="1"/>
          </p:nvSpPr>
          <p:spPr>
            <a:xfrm>
              <a:off x="4354229" y="2032167"/>
              <a:ext cx="1278820" cy="20481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50">
                <a:solidFill>
                  <a:prstClr val="white"/>
                </a:solidFill>
              </a:endParaRPr>
            </a:p>
          </p:txBody>
        </p:sp>
        <p:sp>
          <p:nvSpPr>
            <p:cNvPr id="6" name="任意多边形 8"/>
            <p:cNvSpPr/>
            <p:nvPr userDrawn="1"/>
          </p:nvSpPr>
          <p:spPr bwMode="auto">
            <a:xfrm>
              <a:off x="4438321" y="2032167"/>
              <a:ext cx="1109051" cy="1271750"/>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rgbClr val="B5272E"/>
            </a:solidFill>
            <a:ln w="12700" algn="ctr">
              <a:noFill/>
              <a:miter lim="800000"/>
            </a:ln>
          </p:spPr>
          <p:txBody>
            <a:bodyPr tIns="0" bIns="307238" anchor="ctr"/>
            <a:lstStyle/>
            <a:p>
              <a:pPr algn="ctr">
                <a:spcBef>
                  <a:spcPts val="2050"/>
                </a:spcBef>
                <a:buClr>
                  <a:srgbClr val="4472C4"/>
                </a:buClr>
                <a:buSzPct val="60000"/>
                <a:defRPr/>
              </a:pPr>
              <a:endParaRPr lang="zh-CN" altLang="en-US" sz="2730" b="1"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文本框 7"/>
          <p:cNvSpPr txBox="1"/>
          <p:nvPr userDrawn="1"/>
        </p:nvSpPr>
        <p:spPr>
          <a:xfrm>
            <a:off x="163513" y="239713"/>
            <a:ext cx="9072562" cy="584200"/>
          </a:xfrm>
          <a:prstGeom prst="rect">
            <a:avLst/>
          </a:prstGeom>
          <a:solidFill>
            <a:schemeClr val="accent1">
              <a:lumMod val="50000"/>
            </a:schemeClr>
          </a:solidFill>
        </p:spPr>
        <p:txBody>
          <a:bodyPr>
            <a:spAutoFit/>
          </a:bodyPr>
          <a:lstStyle/>
          <a:p>
            <a:pPr>
              <a:defRPr/>
            </a:pPr>
            <a:endParaRPr lang="zh-CN" altLang="en-US" sz="32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FF0834F1-E291-4153-87E8-0EEB69591485}" type="slidenum">
              <a:rPr lang="zh-CN" altLang="en-US"/>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8AEEFF8-6928-47E3-A50D-99C7E3446CA0}" type="datetimeFigureOut">
              <a:rPr lang="zh-CN" altLang="en-US"/>
              <a:pPr>
                <a:defRPr/>
              </a:pPr>
              <a:t>2022/8/23</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a:lvl1pPr>
          </a:lstStyle>
          <a:p>
            <a:fld id="{7D6A5453-F030-4B05-9106-B3655160BDA0}" type="slidenum">
              <a:rPr lang="zh-CN" altLang="en-US"/>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userDrawn="1"/>
        </p:nvSpPr>
        <p:spPr>
          <a:xfrm>
            <a:off x="163513" y="239713"/>
            <a:ext cx="9071927" cy="584200"/>
          </a:xfrm>
          <a:prstGeom prst="rect">
            <a:avLst/>
          </a:prstGeom>
          <a:solidFill>
            <a:schemeClr val="accent1">
              <a:lumMod val="5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63860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2FD69BF0-7CEE-42BF-95D0-E1D958F98159}" type="datetime1">
              <a:rPr lang="zh-CN" altLang="en-US"/>
              <a:pPr>
                <a:defRPr/>
              </a:pPr>
              <a:t>2022/8/23</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FDBE654-E00A-4914-B473-0B8412DD4990}" type="slidenum">
              <a:rPr lang="zh-CN" altLang="en-US"/>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11463563" y="6383293"/>
            <a:ext cx="434788" cy="331553"/>
          </a:xfrm>
        </p:spPr>
        <p:txBody>
          <a:bodyPr/>
          <a:lstStyle/>
          <a:p>
            <a:fld id="{026B5A2F-1A77-5E4B-9541-5C69D0D0DC69}" type="slidenum">
              <a:rPr kumimoji="1" lang="zh-CN" altLang="en-US" smtClean="0"/>
              <a:pPr/>
              <a:t>‹#›</a:t>
            </a:fld>
            <a:endParaRPr kumimoji="1" lang="zh-CN" altLang="en-US"/>
          </a:p>
        </p:txBody>
      </p:sp>
      <p:cxnSp>
        <p:nvCxnSpPr>
          <p:cNvPr id="7" name="直线连接符 6"/>
          <p:cNvCxnSpPr/>
          <p:nvPr userDrawn="1"/>
        </p:nvCxnSpPr>
        <p:spPr>
          <a:xfrm>
            <a:off x="0" y="864949"/>
            <a:ext cx="1219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A9E062C-9758-6046-B57A-A6CB1AAC6B70}"/>
              </a:ext>
            </a:extLst>
          </p:cNvPr>
          <p:cNvSpPr>
            <a:spLocks noGrp="1"/>
          </p:cNvSpPr>
          <p:nvPr>
            <p:ph idx="1"/>
          </p:nvPr>
        </p:nvSpPr>
        <p:spPr>
          <a:xfrm>
            <a:off x="457200" y="1375890"/>
            <a:ext cx="11322424" cy="4801073"/>
          </a:xfrm>
        </p:spPr>
        <p:txBody>
          <a:bodyPr/>
          <a:lstStyle>
            <a:lvl1pPr marL="228600" indent="-228600">
              <a:buFont typeface="Wingdings" pitchFamily="2" charset="2"/>
              <a:buChar char="n"/>
              <a:defRPr/>
            </a:lvl1pPr>
            <a:lvl2pPr marL="685800" indent="-228600">
              <a:buFont typeface="Wingdings" pitchFamily="2" charset="2"/>
              <a:buChar char="p"/>
              <a:defRPr/>
            </a:lvl2pPr>
            <a:lvl3pPr marL="1143000" indent="-228600">
              <a:buFont typeface="Wingdings" pitchFamily="2" charset="2"/>
              <a:buChar char="Ø"/>
              <a:defRPr/>
            </a:lvl3pPr>
            <a:lvl4pPr marL="1371600" indent="0">
              <a:buFont typeface="Wingdings" pitchFamily="2" charset="2"/>
              <a:buNone/>
              <a:defRPr/>
            </a:lvl4pPr>
            <a:lvl5pPr marL="1828800" indent="0">
              <a:buFont typeface="Wingdings" pitchFamily="2" charset="2"/>
              <a:buNone/>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p:txBody>
      </p:sp>
      <p:sp>
        <p:nvSpPr>
          <p:cNvPr id="6" name="灯片编号占位符 5">
            <a:extLst>
              <a:ext uri="{FF2B5EF4-FFF2-40B4-BE49-F238E27FC236}">
                <a16:creationId xmlns:a16="http://schemas.microsoft.com/office/drawing/2014/main" id="{9A8FAE81-8E32-8449-91A6-B2728013DD85}"/>
              </a:ext>
            </a:extLst>
          </p:cNvPr>
          <p:cNvSpPr>
            <a:spLocks noGrp="1"/>
          </p:cNvSpPr>
          <p:nvPr>
            <p:ph type="sldNum" sz="quarter" idx="12"/>
          </p:nvPr>
        </p:nvSpPr>
        <p:spPr>
          <a:xfrm>
            <a:off x="11463563" y="6383292"/>
            <a:ext cx="434788" cy="331553"/>
          </a:xfrm>
        </p:spPr>
        <p:txBody>
          <a:bodyPr/>
          <a:lstStyle/>
          <a:p>
            <a:fld id="{026B5A2F-1A77-5E4B-9541-5C69D0D0DC69}" type="slidenum">
              <a:rPr kumimoji="1" lang="zh-CN" altLang="en-US" smtClean="0"/>
              <a:pPr/>
              <a:t>‹#›</a:t>
            </a:fld>
            <a:endParaRPr kumimoji="1" lang="zh-CN" altLang="en-US"/>
          </a:p>
        </p:txBody>
      </p:sp>
      <p:cxnSp>
        <p:nvCxnSpPr>
          <p:cNvPr id="7" name="直线连接符 6">
            <a:extLst>
              <a:ext uri="{FF2B5EF4-FFF2-40B4-BE49-F238E27FC236}">
                <a16:creationId xmlns:a16="http://schemas.microsoft.com/office/drawing/2014/main" id="{25831B35-3BBA-9B4C-914E-5A98E4A6C710}"/>
              </a:ext>
            </a:extLst>
          </p:cNvPr>
          <p:cNvCxnSpPr>
            <a:cxnSpLocks/>
          </p:cNvCxnSpPr>
          <p:nvPr userDrawn="1"/>
        </p:nvCxnSpPr>
        <p:spPr>
          <a:xfrm>
            <a:off x="0" y="864949"/>
            <a:ext cx="1219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F91F0C8E-58B4-1B43-870A-F9FB4BF70E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55" y="27462"/>
            <a:ext cx="781852" cy="781852"/>
          </a:xfrm>
          <a:prstGeom prst="rect">
            <a:avLst/>
          </a:prstGeom>
        </p:spPr>
      </p:pic>
      <p:pic>
        <p:nvPicPr>
          <p:cNvPr id="9" name="图片 8">
            <a:extLst>
              <a:ext uri="{FF2B5EF4-FFF2-40B4-BE49-F238E27FC236}">
                <a16:creationId xmlns:a16="http://schemas.microsoft.com/office/drawing/2014/main" id="{0569760E-CE14-D94F-902A-96FC3FB95C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758" y="27462"/>
            <a:ext cx="837487" cy="837487"/>
          </a:xfrm>
          <a:prstGeom prst="rect">
            <a:avLst/>
          </a:prstGeom>
        </p:spPr>
      </p:pic>
    </p:spTree>
    <p:extLst>
      <p:ext uri="{BB962C8B-B14F-4D97-AF65-F5344CB8AC3E}">
        <p14:creationId xmlns:p14="http://schemas.microsoft.com/office/powerpoint/2010/main" val="973394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3175" y="0"/>
            <a:ext cx="12185650" cy="6858000"/>
          </a:xfrm>
          <a:prstGeom prst="rect">
            <a:avLst/>
          </a:prstGeom>
          <a:noFill/>
          <a:ln w="9525">
            <a:noFill/>
            <a:miter lim="800000"/>
            <a:headEnd/>
            <a:tailEnd/>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矩形 2"/>
          <p:cNvSpPr/>
          <p:nvPr userDrawn="1"/>
        </p:nvSpPr>
        <p:spPr>
          <a:xfrm>
            <a:off x="3321050" y="2236788"/>
            <a:ext cx="8864600" cy="1420812"/>
          </a:xfrm>
          <a:prstGeom prst="rect">
            <a:avLst/>
          </a:prstGeom>
          <a:solidFill>
            <a:schemeClr val="accent1">
              <a:lumMod val="50000"/>
            </a:schemeClr>
          </a:solidFill>
          <a:ln w="12700" cap="flat" cmpd="sng" algn="ctr">
            <a:noFill/>
            <a:prstDash val="solid"/>
            <a:miter lim="800000"/>
          </a:ln>
          <a:effectLst/>
        </p:spPr>
        <p:txBody>
          <a:bodyPr lIns="952438" tIns="0" bIns="30724" anchor="ctr"/>
          <a:lstStyle/>
          <a:p>
            <a:pPr algn="just">
              <a:defRPr/>
            </a:pPr>
            <a:endParaRPr lang="zh-CN" altLang="en-US" sz="3075" b="1" dirty="0">
              <a:solidFill>
                <a:srgbClr val="00A28B"/>
              </a:solidFill>
              <a:latin typeface="华文中宋" panose="02010600040101010101" pitchFamily="2" charset="-122"/>
              <a:ea typeface="华文中宋" panose="02010600040101010101" pitchFamily="2" charset="-122"/>
              <a:cs typeface="+mj-cs"/>
            </a:endParaRPr>
          </a:p>
        </p:txBody>
      </p:sp>
      <p:grpSp>
        <p:nvGrpSpPr>
          <p:cNvPr id="4" name="组合 8"/>
          <p:cNvGrpSpPr>
            <a:grpSpLocks/>
          </p:cNvGrpSpPr>
          <p:nvPr userDrawn="1"/>
        </p:nvGrpSpPr>
        <p:grpSpPr bwMode="auto">
          <a:xfrm>
            <a:off x="3784600" y="2032000"/>
            <a:ext cx="1279525" cy="1271588"/>
            <a:chOff x="4354229" y="2032167"/>
            <a:chExt cx="1278820" cy="1271750"/>
          </a:xfrm>
        </p:grpSpPr>
        <p:sp>
          <p:nvSpPr>
            <p:cNvPr id="5" name="梯形 4"/>
            <p:cNvSpPr/>
            <p:nvPr userDrawn="1"/>
          </p:nvSpPr>
          <p:spPr>
            <a:xfrm>
              <a:off x="4354229" y="2032167"/>
              <a:ext cx="1278820" cy="20481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50"/>
            </a:p>
          </p:txBody>
        </p:sp>
        <p:sp>
          <p:nvSpPr>
            <p:cNvPr id="6" name="任意多边形 8"/>
            <p:cNvSpPr/>
            <p:nvPr userDrawn="1"/>
          </p:nvSpPr>
          <p:spPr bwMode="auto">
            <a:xfrm>
              <a:off x="4438321" y="2032167"/>
              <a:ext cx="1109051" cy="1271750"/>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rgbClr val="B5272E"/>
            </a:solidFill>
            <a:ln w="12700" algn="ctr">
              <a:noFill/>
              <a:miter lim="800000"/>
            </a:ln>
          </p:spPr>
          <p:txBody>
            <a:bodyPr tIns="0" bIns="307238" anchor="ctr"/>
            <a:lstStyle/>
            <a:p>
              <a:pPr algn="ctr">
                <a:spcBef>
                  <a:spcPts val="2050"/>
                </a:spcBef>
                <a:buClr>
                  <a:schemeClr val="accent1"/>
                </a:buClr>
                <a:buSzPct val="60000"/>
                <a:defRPr/>
              </a:pPr>
              <a:endParaRPr lang="zh-CN" altLang="en-US" sz="273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五边形 5"/>
          <p:cNvSpPr/>
          <p:nvPr userDrawn="1"/>
        </p:nvSpPr>
        <p:spPr>
          <a:xfrm flipH="1">
            <a:off x="11361738" y="6078538"/>
            <a:ext cx="823912" cy="377825"/>
          </a:xfrm>
          <a:prstGeom prst="homePlate">
            <a:avLst/>
          </a:prstGeom>
          <a:solidFill>
            <a:schemeClr val="accent1">
              <a:lumMod val="50000"/>
            </a:schemeClr>
          </a:solidFill>
          <a:ln w="25400" cap="flat" cmpd="sng" algn="ctr">
            <a:noFill/>
            <a:prstDash val="solid"/>
          </a:ln>
          <a:effectLst>
            <a:outerShdw blurRad="50800" dist="38100" dir="5400000" algn="t" rotWithShape="0">
              <a:prstClr val="black">
                <a:alpha val="40000"/>
              </a:prstClr>
            </a:outerShdw>
          </a:effectLst>
        </p:spPr>
        <p:txBody>
          <a:bodyPr lIns="61718" tIns="30859" rIns="61718" bIns="30859" anchor="ctr"/>
          <a:lstStyle/>
          <a:p>
            <a:pPr algn="ctr"/>
            <a:fld id="{872BF869-2DC1-4622-AB03-9E76C7652358}" type="slidenum">
              <a:rPr lang="zh-CN" altLang="en-US">
                <a:solidFill>
                  <a:schemeClr val="bg1"/>
                </a:solidFill>
                <a:latin typeface="Arial Unicode MS" pitchFamily="34" charset="-122"/>
                <a:ea typeface="Arial Unicode MS" pitchFamily="34" charset="-122"/>
                <a:cs typeface="Arial Unicode MS" pitchFamily="34" charset="-122"/>
              </a:rPr>
              <a:pPr algn="ctr"/>
              <a:t>‹#›</a:t>
            </a:fld>
            <a:r>
              <a:rPr lang="en-US" altLang="zh-CN">
                <a:solidFill>
                  <a:schemeClr val="bg1"/>
                </a:solidFill>
                <a:latin typeface="Arial Unicode MS" pitchFamily="34" charset="-122"/>
                <a:ea typeface="Arial Unicode MS" pitchFamily="34" charset="-122"/>
                <a:cs typeface="Arial Unicode MS" pitchFamily="34" charset="-122"/>
              </a:rPr>
              <a:t>/38</a:t>
            </a:r>
            <a:endParaRPr lang="en-US" altLang="zh-CN" sz="1700">
              <a:solidFill>
                <a:srgbClr val="FFFFFF"/>
              </a:solidFill>
              <a:latin typeface="Calibri" pitchFamily="34" charset="0"/>
            </a:endParaRPr>
          </a:p>
        </p:txBody>
      </p:sp>
      <p:sp>
        <p:nvSpPr>
          <p:cNvPr id="4" name="文本框 8"/>
          <p:cNvSpPr txBox="1"/>
          <p:nvPr userDrawn="1"/>
        </p:nvSpPr>
        <p:spPr>
          <a:xfrm>
            <a:off x="163513" y="239713"/>
            <a:ext cx="9072562" cy="584200"/>
          </a:xfrm>
          <a:prstGeom prst="rect">
            <a:avLst/>
          </a:prstGeom>
          <a:solidFill>
            <a:schemeClr val="accent1">
              <a:lumMod val="50000"/>
            </a:schemeClr>
          </a:solidFill>
        </p:spPr>
        <p:txBody>
          <a:bodyPr>
            <a:spAutoFit/>
          </a:bodyPr>
          <a:lstStyle/>
          <a:p>
            <a:pPr>
              <a:defRPr/>
            </a:pP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936617B8-E19C-48E3-AD9A-0928EFB92329}" type="slidenum">
              <a:rPr lang="zh-CN" altLang="en-US"/>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8AEEFF8-6928-47E3-A50D-99C7E3446CA0}" type="datetimeFigureOut">
              <a:rPr lang="zh-CN" altLang="en-US"/>
              <a:pPr>
                <a:defRPr/>
              </a:pPr>
              <a:t>2022/8/23</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a:lvl1pPr>
          </a:lstStyle>
          <a:p>
            <a:fld id="{AE946B4A-8CA6-47BE-8F72-445331433AAA}" type="slidenum">
              <a:rPr lang="zh-CN" altLang="en-US"/>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FC20145-E1B2-4C62-9A7C-AFD3E5E50494}"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29731284-0C83-4234-B21F-D30D5AC64EF0}" type="datetime1">
              <a:rPr lang="zh-CN" altLang="en-US"/>
              <a:pPr>
                <a:defRPr/>
              </a:pPr>
              <a:t>2022/8/23</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947EC8DC-0A3E-455C-8267-DB5AFC95A285}" type="slidenum">
              <a:rPr lang="zh-CN" altLang="en-US"/>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547003B-9261-491B-97FE-1AA88A41639D}" type="slidenum">
              <a:rPr lang="en-US" altLang="zh-CN"/>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F714B4A-F539-4926-9D54-AFE525FD804D}" type="slidenum">
              <a:rPr lang="en-US" altLang="zh-CN"/>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74902FF8-213A-4B7E-9DEE-C9B7B9187400}" type="slidenum">
              <a:rPr lang="en-US" altLang="zh-CN"/>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10975E39-6395-4F35-9EB2-722E0BA460CF}" type="slidenum">
              <a:rPr lang="en-US" altLang="zh-CN"/>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0FC2C517-4C12-4385-A64A-5599EF32887E}" type="slidenum">
              <a:rPr lang="en-US" altLang="zh-CN"/>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4E8DF4D1-5C8D-47AD-A6B2-A0462EE18E73}" type="slidenum">
              <a:rPr lang="en-US" altLang="zh-CN"/>
              <a:pPr/>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816F452-2F0B-4DC1-927E-71EE2567EA94}" type="slidenum">
              <a:rPr lang="en-US" altLang="zh-CN"/>
              <a:pPr/>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139C42EF-99F2-439E-87ED-E77B176E8439}" type="slidenum">
              <a:rPr lang="en-US" altLang="zh-CN"/>
              <a:pPr/>
              <a:t>‹#›</a:t>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5AE4186-1DEF-43D5-BFB6-DCD6D6132B98}" type="slidenum">
              <a:rPr lang="en-US" altLang="zh-CN"/>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A74A801-2F93-4DE2-B21C-8CC1BD8EAE2E}"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fld id="{14825AAC-4EB3-4F20-97D1-D9ADDE5D230E}" type="datetime1">
              <a:rPr lang="zh-CN" altLang="en-US"/>
              <a:pPr>
                <a:defRPr/>
              </a:pPr>
              <a:t>2022/8/23</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C2EC362E-51FA-45C9-8D1B-E88A96621DEC}" type="slidenum">
              <a:rPr lang="zh-CN" altLang="en-US"/>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E80B64CC-CB88-474D-BFBF-9E1DAF2E94A7}" type="slidenum">
              <a:rPr lang="en-US" altLang="zh-CN"/>
              <a:pPr/>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FB245A11-3F1F-4D4E-B662-52036646182A}" type="slidenum">
              <a:rPr lang="en-US" altLang="zh-CN"/>
              <a:pPr/>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3175" y="0"/>
            <a:ext cx="12185650" cy="6858000"/>
          </a:xfrm>
          <a:prstGeom prst="rect">
            <a:avLst/>
          </a:prstGeom>
          <a:noFill/>
          <a:ln w="9525">
            <a:noFill/>
            <a:miter lim="800000"/>
            <a:headEnd/>
            <a:tailEnd/>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矩形 2"/>
          <p:cNvSpPr/>
          <p:nvPr userDrawn="1"/>
        </p:nvSpPr>
        <p:spPr>
          <a:xfrm>
            <a:off x="3321050" y="2236788"/>
            <a:ext cx="8864600" cy="1420812"/>
          </a:xfrm>
          <a:prstGeom prst="rect">
            <a:avLst/>
          </a:prstGeom>
          <a:solidFill>
            <a:schemeClr val="accent1">
              <a:lumMod val="50000"/>
            </a:schemeClr>
          </a:solidFill>
          <a:ln w="12700" cap="flat" cmpd="sng" algn="ctr">
            <a:noFill/>
            <a:prstDash val="solid"/>
            <a:miter lim="800000"/>
          </a:ln>
          <a:effectLst/>
        </p:spPr>
        <p:txBody>
          <a:bodyPr lIns="952438" tIns="0" bIns="30724" anchor="ctr"/>
          <a:lstStyle/>
          <a:p>
            <a:pPr algn="just">
              <a:defRPr/>
            </a:pPr>
            <a:endParaRPr lang="zh-CN" altLang="en-US" sz="3075" b="1" dirty="0">
              <a:solidFill>
                <a:srgbClr val="00A28B"/>
              </a:solidFill>
              <a:latin typeface="华文中宋" panose="02010600040101010101" pitchFamily="2" charset="-122"/>
              <a:ea typeface="华文中宋" panose="02010600040101010101" pitchFamily="2" charset="-122"/>
              <a:cs typeface="+mj-cs"/>
            </a:endParaRPr>
          </a:p>
        </p:txBody>
      </p:sp>
      <p:grpSp>
        <p:nvGrpSpPr>
          <p:cNvPr id="4" name="组合 8"/>
          <p:cNvGrpSpPr>
            <a:grpSpLocks/>
          </p:cNvGrpSpPr>
          <p:nvPr userDrawn="1"/>
        </p:nvGrpSpPr>
        <p:grpSpPr bwMode="auto">
          <a:xfrm>
            <a:off x="3784600" y="2032000"/>
            <a:ext cx="1279525" cy="1271588"/>
            <a:chOff x="4354229" y="2032167"/>
            <a:chExt cx="1278820" cy="1271750"/>
          </a:xfrm>
        </p:grpSpPr>
        <p:sp>
          <p:nvSpPr>
            <p:cNvPr id="5" name="梯形 4"/>
            <p:cNvSpPr/>
            <p:nvPr userDrawn="1"/>
          </p:nvSpPr>
          <p:spPr>
            <a:xfrm>
              <a:off x="4354229" y="2032167"/>
              <a:ext cx="1278820" cy="20481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50"/>
            </a:p>
          </p:txBody>
        </p:sp>
        <p:sp>
          <p:nvSpPr>
            <p:cNvPr id="6" name="任意多边形 8"/>
            <p:cNvSpPr/>
            <p:nvPr userDrawn="1"/>
          </p:nvSpPr>
          <p:spPr bwMode="auto">
            <a:xfrm>
              <a:off x="4438321" y="2032167"/>
              <a:ext cx="1109051" cy="1271750"/>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rgbClr val="B5272E"/>
            </a:solidFill>
            <a:ln w="12700" algn="ctr">
              <a:noFill/>
              <a:miter lim="800000"/>
            </a:ln>
          </p:spPr>
          <p:txBody>
            <a:bodyPr tIns="0" bIns="307238" anchor="ctr"/>
            <a:lstStyle/>
            <a:p>
              <a:pPr algn="ctr">
                <a:spcBef>
                  <a:spcPts val="2050"/>
                </a:spcBef>
                <a:buClr>
                  <a:schemeClr val="accent1"/>
                </a:buClr>
                <a:buSzPct val="60000"/>
                <a:defRPr/>
              </a:pPr>
              <a:endParaRPr lang="zh-CN" altLang="en-US" sz="273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五边形 5"/>
          <p:cNvSpPr/>
          <p:nvPr userDrawn="1"/>
        </p:nvSpPr>
        <p:spPr>
          <a:xfrm flipH="1">
            <a:off x="11361738" y="6078538"/>
            <a:ext cx="823912" cy="377825"/>
          </a:xfrm>
          <a:prstGeom prst="homePlate">
            <a:avLst/>
          </a:prstGeom>
          <a:solidFill>
            <a:schemeClr val="accent1">
              <a:lumMod val="50000"/>
            </a:schemeClr>
          </a:solidFill>
          <a:ln w="25400" cap="flat" cmpd="sng" algn="ctr">
            <a:noFill/>
            <a:prstDash val="solid"/>
          </a:ln>
          <a:effectLst>
            <a:outerShdw blurRad="50800" dist="38100" dir="5400000" algn="t" rotWithShape="0">
              <a:prstClr val="black">
                <a:alpha val="40000"/>
              </a:prstClr>
            </a:outerShdw>
          </a:effectLst>
        </p:spPr>
        <p:txBody>
          <a:bodyPr lIns="61718" tIns="30859" rIns="61718" bIns="30859" anchor="ctr"/>
          <a:lstStyle/>
          <a:p>
            <a:pPr algn="ctr"/>
            <a:fld id="{C8985486-735C-4DCD-B4FB-827C51C9F02E}" type="slidenum">
              <a:rPr lang="zh-CN" altLang="en-US">
                <a:solidFill>
                  <a:schemeClr val="bg1"/>
                </a:solidFill>
                <a:latin typeface="Arial Unicode MS" pitchFamily="34" charset="-122"/>
                <a:ea typeface="Arial Unicode MS" pitchFamily="34" charset="-122"/>
                <a:cs typeface="Arial Unicode MS" pitchFamily="34" charset="-122"/>
              </a:rPr>
              <a:pPr algn="ctr"/>
              <a:t>‹#›</a:t>
            </a:fld>
            <a:r>
              <a:rPr lang="en-US" altLang="zh-CN">
                <a:solidFill>
                  <a:schemeClr val="bg1"/>
                </a:solidFill>
                <a:latin typeface="Arial Unicode MS" pitchFamily="34" charset="-122"/>
                <a:ea typeface="Arial Unicode MS" pitchFamily="34" charset="-122"/>
                <a:cs typeface="Arial Unicode MS" pitchFamily="34" charset="-122"/>
              </a:rPr>
              <a:t>/76</a:t>
            </a:r>
            <a:endParaRPr lang="en-US" altLang="zh-CN" sz="1700">
              <a:solidFill>
                <a:srgbClr val="FFFFFF"/>
              </a:solidFill>
              <a:latin typeface="Calibri" pitchFamily="34" charset="0"/>
            </a:endParaRPr>
          </a:p>
        </p:txBody>
      </p:sp>
      <p:sp>
        <p:nvSpPr>
          <p:cNvPr id="4" name="文本框 8"/>
          <p:cNvSpPr txBox="1"/>
          <p:nvPr userDrawn="1"/>
        </p:nvSpPr>
        <p:spPr>
          <a:xfrm>
            <a:off x="163513" y="239713"/>
            <a:ext cx="9072562" cy="584200"/>
          </a:xfrm>
          <a:prstGeom prst="rect">
            <a:avLst/>
          </a:prstGeom>
          <a:solidFill>
            <a:schemeClr val="accent1">
              <a:lumMod val="50000"/>
            </a:schemeClr>
          </a:solidFill>
        </p:spPr>
        <p:txBody>
          <a:bodyPr>
            <a:spAutoFit/>
          </a:bodyPr>
          <a:lstStyle/>
          <a:p>
            <a:pPr>
              <a:defRPr/>
            </a:pP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89509A30-9D54-4F26-A30A-7F94CCDAB5EB}" type="slidenum">
              <a:rPr lang="zh-CN" altLang="en-US"/>
              <a:pPr/>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8AEEFF8-6928-47E3-A50D-99C7E3446CA0}" type="datetimeFigureOut">
              <a:rPr lang="zh-CN" altLang="en-US"/>
              <a:pPr>
                <a:defRPr/>
              </a:pPr>
              <a:t>2022/8/23</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a:lvl1pPr>
          </a:lstStyle>
          <a:p>
            <a:fld id="{EFD06715-8B2C-46CD-81BE-1A086764DA7A}" type="slidenum">
              <a:rPr lang="zh-CN" altLang="en-US"/>
              <a:pPr/>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CDC66199-4661-4D48-96CF-4E23FC535B4B}"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fld id="{674E6796-1D6D-47D6-9FE0-B1A894042519}" type="datetime1">
              <a:rPr lang="zh-CN" altLang="en-US"/>
              <a:pPr>
                <a:defRPr/>
              </a:pPr>
              <a:t>2022/8/23</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A2369F44-5E49-48EF-B273-99ABD1AFC972}" type="slidenum">
              <a:rPr lang="zh-CN" altLang="en-US"/>
              <a:pPr/>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3175" y="0"/>
            <a:ext cx="12185650" cy="6858000"/>
          </a:xfrm>
          <a:prstGeom prst="rect">
            <a:avLst/>
          </a:prstGeom>
          <a:noFill/>
          <a:ln w="9525">
            <a:noFill/>
            <a:miter lim="800000"/>
            <a:headEnd/>
            <a:tailEnd/>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矩形 2"/>
          <p:cNvSpPr/>
          <p:nvPr userDrawn="1"/>
        </p:nvSpPr>
        <p:spPr>
          <a:xfrm>
            <a:off x="3321050" y="2236788"/>
            <a:ext cx="8864600" cy="1420812"/>
          </a:xfrm>
          <a:prstGeom prst="rect">
            <a:avLst/>
          </a:prstGeom>
          <a:solidFill>
            <a:schemeClr val="accent1">
              <a:lumMod val="50000"/>
            </a:schemeClr>
          </a:solidFill>
          <a:ln w="12700" cap="flat" cmpd="sng" algn="ctr">
            <a:noFill/>
            <a:prstDash val="solid"/>
            <a:miter lim="800000"/>
          </a:ln>
          <a:effectLst/>
        </p:spPr>
        <p:txBody>
          <a:bodyPr lIns="952438" tIns="0" bIns="30724" anchor="ctr"/>
          <a:lstStyle/>
          <a:p>
            <a:pPr algn="just">
              <a:defRPr/>
            </a:pPr>
            <a:endParaRPr lang="zh-CN" altLang="en-US" sz="3075" b="1" dirty="0">
              <a:solidFill>
                <a:srgbClr val="00A28B"/>
              </a:solidFill>
              <a:latin typeface="华文中宋" panose="02010600040101010101" pitchFamily="2" charset="-122"/>
              <a:ea typeface="华文中宋" panose="02010600040101010101" pitchFamily="2" charset="-122"/>
              <a:cs typeface="+mj-cs"/>
            </a:endParaRPr>
          </a:p>
        </p:txBody>
      </p:sp>
      <p:grpSp>
        <p:nvGrpSpPr>
          <p:cNvPr id="4" name="组合 8"/>
          <p:cNvGrpSpPr>
            <a:grpSpLocks/>
          </p:cNvGrpSpPr>
          <p:nvPr userDrawn="1"/>
        </p:nvGrpSpPr>
        <p:grpSpPr bwMode="auto">
          <a:xfrm>
            <a:off x="3784600" y="2032000"/>
            <a:ext cx="1279525" cy="1271588"/>
            <a:chOff x="4354229" y="2032167"/>
            <a:chExt cx="1278820" cy="1271750"/>
          </a:xfrm>
        </p:grpSpPr>
        <p:sp>
          <p:nvSpPr>
            <p:cNvPr id="5" name="梯形 4"/>
            <p:cNvSpPr/>
            <p:nvPr userDrawn="1"/>
          </p:nvSpPr>
          <p:spPr>
            <a:xfrm>
              <a:off x="4354229" y="2032167"/>
              <a:ext cx="1278820" cy="20481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50"/>
            </a:p>
          </p:txBody>
        </p:sp>
        <p:sp>
          <p:nvSpPr>
            <p:cNvPr id="6" name="任意多边形 8"/>
            <p:cNvSpPr/>
            <p:nvPr userDrawn="1"/>
          </p:nvSpPr>
          <p:spPr bwMode="auto">
            <a:xfrm>
              <a:off x="4438321" y="2032167"/>
              <a:ext cx="1109051" cy="1271750"/>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rgbClr val="B5272E"/>
            </a:solidFill>
            <a:ln w="12700" algn="ctr">
              <a:noFill/>
              <a:miter lim="800000"/>
            </a:ln>
          </p:spPr>
          <p:txBody>
            <a:bodyPr tIns="0" bIns="307238" anchor="ctr"/>
            <a:lstStyle/>
            <a:p>
              <a:pPr algn="ctr">
                <a:spcBef>
                  <a:spcPts val="2050"/>
                </a:spcBef>
                <a:buClr>
                  <a:schemeClr val="accent1"/>
                </a:buClr>
                <a:buSzPct val="60000"/>
                <a:defRPr/>
              </a:pPr>
              <a:endParaRPr lang="zh-CN" altLang="en-US" sz="273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五边形 5"/>
          <p:cNvSpPr/>
          <p:nvPr userDrawn="1"/>
        </p:nvSpPr>
        <p:spPr>
          <a:xfrm flipH="1">
            <a:off x="11361738" y="6078538"/>
            <a:ext cx="823912" cy="377825"/>
          </a:xfrm>
          <a:prstGeom prst="homePlate">
            <a:avLst/>
          </a:prstGeom>
          <a:solidFill>
            <a:schemeClr val="accent1">
              <a:lumMod val="50000"/>
            </a:schemeClr>
          </a:solidFill>
          <a:ln w="25400" cap="flat" cmpd="sng" algn="ctr">
            <a:noFill/>
            <a:prstDash val="solid"/>
          </a:ln>
          <a:effectLst>
            <a:outerShdw blurRad="50800" dist="38100" dir="5400000" algn="t" rotWithShape="0">
              <a:prstClr val="black">
                <a:alpha val="40000"/>
              </a:prstClr>
            </a:outerShdw>
          </a:effectLst>
        </p:spPr>
        <p:txBody>
          <a:bodyPr lIns="61718" tIns="30859" rIns="61718" bIns="30859" anchor="ctr"/>
          <a:lstStyle/>
          <a:p>
            <a:pPr algn="ctr"/>
            <a:fld id="{10622890-DD8C-47FA-A38C-42F347C42EF6}" type="slidenum">
              <a:rPr lang="zh-CN" altLang="en-US">
                <a:solidFill>
                  <a:schemeClr val="bg1"/>
                </a:solidFill>
                <a:latin typeface="Arial Unicode MS" pitchFamily="34" charset="-122"/>
                <a:ea typeface="Arial Unicode MS" pitchFamily="34" charset="-122"/>
                <a:cs typeface="Arial Unicode MS" pitchFamily="34" charset="-122"/>
              </a:rPr>
              <a:pPr algn="ctr"/>
              <a:t>‹#›</a:t>
            </a:fld>
            <a:r>
              <a:rPr lang="en-US" altLang="zh-CN">
                <a:solidFill>
                  <a:schemeClr val="bg1"/>
                </a:solidFill>
                <a:latin typeface="Arial Unicode MS" pitchFamily="34" charset="-122"/>
                <a:ea typeface="Arial Unicode MS" pitchFamily="34" charset="-122"/>
                <a:cs typeface="Arial Unicode MS" pitchFamily="34" charset="-122"/>
              </a:rPr>
              <a:t>/28</a:t>
            </a:r>
            <a:endParaRPr lang="en-US" altLang="zh-CN" sz="1700">
              <a:solidFill>
                <a:srgbClr val="FFFFFF"/>
              </a:solidFill>
              <a:latin typeface="Calibri" pitchFamily="34" charset="0"/>
            </a:endParaRPr>
          </a:p>
        </p:txBody>
      </p:sp>
      <p:sp>
        <p:nvSpPr>
          <p:cNvPr id="4" name="文本框 8"/>
          <p:cNvSpPr txBox="1"/>
          <p:nvPr userDrawn="1"/>
        </p:nvSpPr>
        <p:spPr>
          <a:xfrm>
            <a:off x="163513" y="239713"/>
            <a:ext cx="9072562" cy="584200"/>
          </a:xfrm>
          <a:prstGeom prst="rect">
            <a:avLst/>
          </a:prstGeom>
          <a:solidFill>
            <a:schemeClr val="accent1">
              <a:lumMod val="50000"/>
            </a:schemeClr>
          </a:solidFill>
        </p:spPr>
        <p:txBody>
          <a:bodyPr>
            <a:spAutoFit/>
          </a:bodyPr>
          <a:lstStyle/>
          <a:p>
            <a:pPr>
              <a:defRPr/>
            </a:pP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5341200E-527F-464A-94BF-9B4704318AEE}" type="slidenum">
              <a:rPr lang="zh-CN" altLang="en-US"/>
              <a:pPr/>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8AEEFF8-6928-47E3-A50D-99C7E3446CA0}" type="datetimeFigureOut">
              <a:rPr lang="zh-CN" altLang="en-US"/>
              <a:pPr>
                <a:defRPr/>
              </a:pPr>
              <a:t>2022/8/23</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a:lvl1pPr>
          </a:lstStyle>
          <a:p>
            <a:fld id="{F3BB2EA9-5F76-4702-A092-DCCF15672420}" type="slidenum">
              <a:rPr lang="zh-CN" altLang="en-US"/>
              <a:pPr/>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srcRect/>
          <a:stretch>
            <a:fillRect/>
          </a:stretch>
        </p:blipFill>
        <p:spPr bwMode="auto">
          <a:xfrm>
            <a:off x="3175" y="0"/>
            <a:ext cx="1218565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39B78B51-1F26-467B-A819-02EC268479D4}" type="slidenum">
              <a:rPr lang="zh-CN" altLang="en-US"/>
              <a:pPr/>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矩形 2"/>
          <p:cNvSpPr/>
          <p:nvPr/>
        </p:nvSpPr>
        <p:spPr>
          <a:xfrm>
            <a:off x="3321050" y="2236788"/>
            <a:ext cx="8864600" cy="1420812"/>
          </a:xfrm>
          <a:prstGeom prst="rect">
            <a:avLst/>
          </a:prstGeom>
          <a:solidFill>
            <a:schemeClr val="accent1">
              <a:lumMod val="50000"/>
            </a:schemeClr>
          </a:solidFill>
          <a:ln w="12700" cap="flat" cmpd="sng" algn="ctr">
            <a:noFill/>
            <a:prstDash val="solid"/>
            <a:miter lim="800000"/>
          </a:ln>
          <a:effectLst/>
        </p:spPr>
        <p:txBody>
          <a:bodyPr lIns="952438" tIns="0" bIns="30724" anchor="ctr"/>
          <a:lstStyle/>
          <a:p>
            <a:pPr algn="just">
              <a:defRPr/>
            </a:pPr>
            <a:endParaRPr lang="zh-CN" altLang="en-US" sz="3075" b="1" dirty="0">
              <a:solidFill>
                <a:srgbClr val="00A28B"/>
              </a:solidFill>
              <a:latin typeface="华文中宋" panose="02010600040101010101" pitchFamily="2" charset="-122"/>
              <a:ea typeface="华文中宋" panose="02010600040101010101" pitchFamily="2" charset="-122"/>
              <a:cs typeface="+mj-cs"/>
            </a:endParaRPr>
          </a:p>
        </p:txBody>
      </p:sp>
      <p:grpSp>
        <p:nvGrpSpPr>
          <p:cNvPr id="4" name="组合 8"/>
          <p:cNvGrpSpPr>
            <a:grpSpLocks/>
          </p:cNvGrpSpPr>
          <p:nvPr userDrawn="1"/>
        </p:nvGrpSpPr>
        <p:grpSpPr bwMode="auto">
          <a:xfrm>
            <a:off x="3784600" y="2032000"/>
            <a:ext cx="1279525" cy="1271588"/>
            <a:chOff x="4354229" y="2032167"/>
            <a:chExt cx="1278820" cy="1271750"/>
          </a:xfrm>
        </p:grpSpPr>
        <p:sp>
          <p:nvSpPr>
            <p:cNvPr id="5" name="梯形 4"/>
            <p:cNvSpPr/>
            <p:nvPr/>
          </p:nvSpPr>
          <p:spPr>
            <a:xfrm>
              <a:off x="4354229" y="2032167"/>
              <a:ext cx="1278820" cy="20481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50"/>
            </a:p>
          </p:txBody>
        </p:sp>
        <p:sp>
          <p:nvSpPr>
            <p:cNvPr id="6" name="任意多边形 8"/>
            <p:cNvSpPr/>
            <p:nvPr/>
          </p:nvSpPr>
          <p:spPr bwMode="auto">
            <a:xfrm>
              <a:off x="4438321" y="2032167"/>
              <a:ext cx="1109051" cy="1271750"/>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rgbClr val="B5272E"/>
            </a:solidFill>
            <a:ln w="12700" algn="ctr">
              <a:noFill/>
              <a:miter lim="800000"/>
            </a:ln>
          </p:spPr>
          <p:txBody>
            <a:bodyPr tIns="0" bIns="307238" anchor="ctr"/>
            <a:lstStyle/>
            <a:p>
              <a:pPr algn="ctr">
                <a:spcBef>
                  <a:spcPts val="2050"/>
                </a:spcBef>
                <a:buClr>
                  <a:schemeClr val="accent1"/>
                </a:buClr>
                <a:buSzPct val="60000"/>
                <a:defRPr/>
              </a:pPr>
              <a:endParaRPr lang="zh-CN" altLang="en-US" sz="2730" b="1"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grpSp>
      <p:sp>
        <p:nvSpPr>
          <p:cNvPr id="7" name="日期占位符 1"/>
          <p:cNvSpPr>
            <a:spLocks noGrp="1"/>
          </p:cNvSpPr>
          <p:nvPr>
            <p:ph type="dt" sz="half" idx="10"/>
          </p:nvPr>
        </p:nvSpPr>
        <p:spPr/>
        <p:txBody>
          <a:bodyPr/>
          <a:lstStyle>
            <a:lvl1pPr>
              <a:defRPr/>
            </a:lvl1pPr>
          </a:lstStyle>
          <a:p>
            <a:pPr>
              <a:defRPr/>
            </a:pPr>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fld id="{27B6CC43-9838-4D76-ABBB-35B73FFF2EB4}" type="slidenum">
              <a:rPr lang="zh-CN" altLang="en-US"/>
              <a:pPr/>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D517BBD0-A2D3-459A-B79D-D8492C49B0F8}"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D09DA0-1018-40FA-B7B5-E7F67804E824}" type="datetime1">
              <a:rPr lang="zh-CN" altLang="en-US"/>
              <a:pPr>
                <a:defRPr/>
              </a:pPr>
              <a:t>2022/8/23</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54AD7BD3-1404-4F4D-9EF2-D4DBFED7BD54}" type="slidenum">
              <a:rPr lang="zh-CN" altLang="en-US"/>
              <a:pPr/>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3" name="五边形 5"/>
          <p:cNvSpPr/>
          <p:nvPr/>
        </p:nvSpPr>
        <p:spPr>
          <a:xfrm flipH="1">
            <a:off x="11361738" y="6078538"/>
            <a:ext cx="823912" cy="377825"/>
          </a:xfrm>
          <a:prstGeom prst="homePlate">
            <a:avLst/>
          </a:prstGeom>
          <a:solidFill>
            <a:schemeClr val="accent1">
              <a:lumMod val="50000"/>
            </a:schemeClr>
          </a:solidFill>
          <a:ln w="25400" cap="flat" cmpd="sng" algn="ctr">
            <a:noFill/>
            <a:prstDash val="solid"/>
          </a:ln>
          <a:effectLst>
            <a:outerShdw blurRad="50800" dist="38100" dir="5400000" algn="t" rotWithShape="0">
              <a:prstClr val="black">
                <a:alpha val="40000"/>
              </a:prstClr>
            </a:outerShdw>
          </a:effectLst>
        </p:spPr>
        <p:txBody>
          <a:bodyPr lIns="61718" tIns="30859" rIns="61718" bIns="30859" anchor="ctr"/>
          <a:lstStyle/>
          <a:p>
            <a:pPr algn="ctr"/>
            <a:fld id="{AD44B19C-466B-46B3-847A-C410B7C28520}" type="slidenum">
              <a:rPr lang="zh-CN" altLang="en-US">
                <a:solidFill>
                  <a:schemeClr val="bg1"/>
                </a:solidFill>
                <a:latin typeface="Arial Unicode MS" pitchFamily="34" charset="-122"/>
                <a:ea typeface="Arial Unicode MS" pitchFamily="34" charset="-122"/>
                <a:cs typeface="Arial Unicode MS" pitchFamily="34" charset="-122"/>
              </a:rPr>
              <a:pPr algn="ctr"/>
              <a:t>‹#›</a:t>
            </a:fld>
            <a:r>
              <a:rPr lang="en-US" altLang="zh-CN">
                <a:solidFill>
                  <a:schemeClr val="bg1"/>
                </a:solidFill>
                <a:latin typeface="Arial Unicode MS" pitchFamily="34" charset="-122"/>
                <a:ea typeface="Arial Unicode MS" pitchFamily="34" charset="-122"/>
                <a:cs typeface="Arial Unicode MS" pitchFamily="34" charset="-122"/>
              </a:rPr>
              <a:t>/92</a:t>
            </a:r>
            <a:endParaRPr lang="en-US" altLang="zh-CN" sz="1700">
              <a:solidFill>
                <a:srgbClr val="FFFFFF"/>
              </a:solidFill>
              <a:latin typeface="Calibri" pitchFamily="34" charset="0"/>
            </a:endParaRPr>
          </a:p>
        </p:txBody>
      </p:sp>
      <p:sp>
        <p:nvSpPr>
          <p:cNvPr id="4" name="文本框 8"/>
          <p:cNvSpPr txBox="1"/>
          <p:nvPr/>
        </p:nvSpPr>
        <p:spPr>
          <a:xfrm>
            <a:off x="163513" y="239713"/>
            <a:ext cx="9072562" cy="584200"/>
          </a:xfrm>
          <a:prstGeom prst="rect">
            <a:avLst/>
          </a:prstGeom>
          <a:solidFill>
            <a:schemeClr val="accent1">
              <a:lumMod val="50000"/>
            </a:schemeClr>
          </a:solidFill>
        </p:spPr>
        <p:txBody>
          <a:bodyPr>
            <a:spAutoFit/>
          </a:bodyPr>
          <a:lstStyle/>
          <a:p>
            <a:pPr>
              <a:defRPr/>
            </a:pP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 name="日期占位符 1"/>
          <p:cNvSpPr>
            <a:spLocks noGrp="1"/>
          </p:cNvSpPr>
          <p:nvPr>
            <p:ph type="dt" sz="half" idx="10"/>
          </p:nvPr>
        </p:nvSpPr>
        <p:spPr/>
        <p:txBody>
          <a:bodyPr/>
          <a:lstStyle>
            <a:lvl1pPr>
              <a:defRPr/>
            </a:lvl1pPr>
          </a:lstStyle>
          <a:p>
            <a:pPr>
              <a:defRPr/>
            </a:pPr>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3"/>
          <p:cNvSpPr>
            <a:spLocks noGrp="1"/>
          </p:cNvSpPr>
          <p:nvPr>
            <p:ph type="sldNum" sz="quarter" idx="12"/>
          </p:nvPr>
        </p:nvSpPr>
        <p:spPr/>
        <p:txBody>
          <a:bodyPr/>
          <a:lstStyle>
            <a:lvl1pPr>
              <a:defRPr/>
            </a:lvl1pPr>
          </a:lstStyle>
          <a:p>
            <a:fld id="{B4C5AC78-412E-4015-8E1A-97B937CF1944}" type="slidenum">
              <a:rPr lang="zh-CN" altLang="en-US"/>
              <a:pPr/>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53F08F5C-C787-47FE-AB92-7726AFA8989C}" type="slidenum">
              <a:rPr lang="zh-CN" altLang="en-US"/>
              <a:pPr/>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53BD7C13-3F25-4C39-8592-89A9EEAE4A19}" type="slidenum">
              <a:rPr lang="zh-CN" altLang="en-US"/>
              <a:pPr/>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8AEEFF8-6928-47E3-A50D-99C7E3446CA0}" type="datetimeFigureOut">
              <a:rPr lang="zh-CN" altLang="en-US"/>
              <a:pPr>
                <a:defRPr/>
              </a:pPr>
              <a:t>2022/8/23</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a:lvl1pPr>
          </a:lstStyle>
          <a:p>
            <a:fld id="{9E05C74E-1B8E-4376-AFD6-C0DF3257E7DC}" type="slidenum">
              <a:rPr lang="zh-CN" altLang="en-US"/>
              <a:pPr/>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9A8FAE81-8E32-8449-91A6-B2728013DD85}"/>
              </a:ext>
            </a:extLst>
          </p:cNvPr>
          <p:cNvSpPr>
            <a:spLocks noGrp="1"/>
          </p:cNvSpPr>
          <p:nvPr>
            <p:ph type="sldNum" sz="quarter" idx="12"/>
          </p:nvPr>
        </p:nvSpPr>
        <p:spPr>
          <a:xfrm>
            <a:off x="11463563" y="6383293"/>
            <a:ext cx="434788" cy="331553"/>
          </a:xfrm>
        </p:spPr>
        <p:txBody>
          <a:bodyPr/>
          <a:lstStyle/>
          <a:p>
            <a:fld id="{026B5A2F-1A77-5E4B-9541-5C69D0D0DC69}" type="slidenum">
              <a:rPr kumimoji="1" lang="zh-CN" altLang="en-US" smtClean="0"/>
              <a:pPr/>
              <a:t>‹#›</a:t>
            </a:fld>
            <a:endParaRPr kumimoji="1" lang="zh-CN" altLang="en-US"/>
          </a:p>
        </p:txBody>
      </p:sp>
      <p:cxnSp>
        <p:nvCxnSpPr>
          <p:cNvPr id="7" name="直线连接符 6">
            <a:extLst>
              <a:ext uri="{FF2B5EF4-FFF2-40B4-BE49-F238E27FC236}">
                <a16:creationId xmlns:a16="http://schemas.microsoft.com/office/drawing/2014/main" id="{25831B35-3BBA-9B4C-914E-5A98E4A6C710}"/>
              </a:ext>
            </a:extLst>
          </p:cNvPr>
          <p:cNvCxnSpPr>
            <a:cxnSpLocks/>
          </p:cNvCxnSpPr>
          <p:nvPr userDrawn="1"/>
        </p:nvCxnSpPr>
        <p:spPr>
          <a:xfrm>
            <a:off x="0" y="864949"/>
            <a:ext cx="1219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77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8BE0D882-734F-4CD1-B3D7-2D50134A4C23}" type="datetime1">
              <a:rPr lang="zh-CN" altLang="en-US"/>
              <a:pPr>
                <a:defRPr/>
              </a:pPr>
              <a:t>2022/8/23</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19462AA-51FA-47A9-93B9-5F39AFDD49CE}"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14A30F3E-40CF-42F8-9C64-1D36C1E6F29B}" type="datetime1">
              <a:rPr lang="zh-CN" altLang="en-US"/>
              <a:pPr>
                <a:defRPr/>
              </a:pPr>
              <a:t>2022/8/23</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96D7ECCC-8F70-464C-8992-66A29643E1B0}"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6.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atin typeface="Arial" pitchFamily="34" charset="0"/>
              </a:defRPr>
            </a:lvl1pPr>
          </a:lstStyle>
          <a:p>
            <a:pPr>
              <a:defRPr/>
            </a:pPr>
            <a:fld id="{EA0D5ED4-732D-4BAD-92D0-C6C267C85F92}" type="datetime1">
              <a:rPr lang="zh-CN" altLang="en-US"/>
              <a:pPr>
                <a:defRPr/>
              </a:pPr>
              <a:t>2022/8/23</a:t>
            </a:fld>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atin typeface="Arial"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400"/>
            </a:lvl1pPr>
          </a:lstStyle>
          <a:p>
            <a:fld id="{AE2A3AA7-E613-402A-A8B3-4C95B9F00014}"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5387"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8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ea"/>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ea"/>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微软雅黑" pitchFamily="34" charset="-122"/>
                <a:ea typeface="微软雅黑" pitchFamily="34" charset="-122"/>
              </a:defRPr>
            </a:lvl1pPr>
          </a:lstStyle>
          <a:p>
            <a:fld id="{7F82AD35-A37D-4009-9BF4-A751C59EFEF8}"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389" r:id="rId1"/>
    <p:sldLayoutId id="2147485390" r:id="rId2"/>
    <p:sldLayoutId id="2147485391" r:id="rId3"/>
    <p:sldLayoutId id="2147485392" r:id="rId4"/>
    <p:sldLayoutId id="2147485393" r:id="rId5"/>
    <p:sldLayoutId id="2147485369" r:id="rId6"/>
    <p:sldLayoutId id="2147485394" r:id="rId7"/>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n-ea"/>
          <a:ea typeface="+mn-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ea"/>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文本占位符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prstClr val="black">
                    <a:tint val="75000"/>
                  </a:prstClr>
                </a:solidFill>
                <a:latin typeface="+mn-ea"/>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prstClr val="black">
                    <a:tint val="75000"/>
                  </a:prstClr>
                </a:solidFill>
                <a:latin typeface="+mn-ea"/>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微软雅黑" pitchFamily="34" charset="-122"/>
                <a:ea typeface="微软雅黑" pitchFamily="34" charset="-122"/>
              </a:defRPr>
            </a:lvl1pPr>
          </a:lstStyle>
          <a:p>
            <a:fld id="{1DCF01E5-B945-4C13-8C3E-7A57F2A8519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395" r:id="rId1"/>
    <p:sldLayoutId id="2147485396" r:id="rId2"/>
    <p:sldLayoutId id="2147485397" r:id="rId3"/>
    <p:sldLayoutId id="2147485398" r:id="rId4"/>
    <p:sldLayoutId id="2147485399" r:id="rId5"/>
    <p:sldLayoutId id="2147485370" r:id="rId6"/>
    <p:sldLayoutId id="2147485400" r:id="rId7"/>
    <p:sldLayoutId id="2147485401" r:id="rId8"/>
    <p:sldLayoutId id="2147485402" r:id="rId9"/>
    <p:sldLayoutId id="2147485429" r:id="rId10"/>
    <p:sldLayoutId id="2147485430" r:id="rId11"/>
    <p:sldLayoutId id="2147485431"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n-ea"/>
          <a:ea typeface="+mn-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ea"/>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4099" name="文本占位符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ea"/>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ea"/>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微软雅黑" pitchFamily="34" charset="-122"/>
                <a:ea typeface="微软雅黑" pitchFamily="34" charset="-122"/>
              </a:defRPr>
            </a:lvl1pPr>
          </a:lstStyle>
          <a:p>
            <a:fld id="{8C65308C-EB75-4383-B063-DB8F306190F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03" r:id="rId1"/>
    <p:sldLayoutId id="2147485404" r:id="rId2"/>
    <p:sldLayoutId id="2147485405" r:id="rId3"/>
    <p:sldLayoutId id="2147485406" r:id="rId4"/>
    <p:sldLayoutId id="2147485407" r:id="rId5"/>
    <p:sldLayoutId id="2147485371" r:id="rId6"/>
    <p:sldLayoutId id="2147485408" r:id="rId7"/>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n-ea"/>
          <a:ea typeface="+mn-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ea"/>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5123"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lvl1pPr>
          </a:lstStyle>
          <a:p>
            <a:fld id="{A4C1DA3B-0BF6-420C-9522-7C5C461760C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75" r:id="rId4"/>
    <p:sldLayoutId id="2147485376" r:id="rId5"/>
    <p:sldLayoutId id="2147485377" r:id="rId6"/>
    <p:sldLayoutId id="2147485409" r:id="rId7"/>
    <p:sldLayoutId id="2147485378" r:id="rId8"/>
    <p:sldLayoutId id="2147485379" r:id="rId9"/>
    <p:sldLayoutId id="2147485380" r:id="rId10"/>
    <p:sldLayoutId id="2147485381" r:id="rId11"/>
    <p:sldLayoutId id="2147485382" r:id="rId12"/>
    <p:sldLayoutId id="214748538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6147" name="文本占位符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ea"/>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ea"/>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微软雅黑" pitchFamily="34" charset="-122"/>
                <a:ea typeface="微软雅黑" pitchFamily="34" charset="-122"/>
              </a:defRPr>
            </a:lvl1pPr>
          </a:lstStyle>
          <a:p>
            <a:fld id="{0499F7C5-DB0A-4D8C-BF75-45925DCE1B8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10" r:id="rId1"/>
    <p:sldLayoutId id="2147485411" r:id="rId2"/>
    <p:sldLayoutId id="2147485412" r:id="rId3"/>
    <p:sldLayoutId id="2147485413" r:id="rId4"/>
    <p:sldLayoutId id="2147485414" r:id="rId5"/>
    <p:sldLayoutId id="2147485384" r:id="rId6"/>
    <p:sldLayoutId id="2147485415" r:id="rId7"/>
    <p:sldLayoutId id="2147485416" r:id="rId8"/>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n-ea"/>
          <a:ea typeface="+mn-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ea"/>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7171" name="文本占位符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ea"/>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ea"/>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微软雅黑" pitchFamily="34" charset="-122"/>
                <a:ea typeface="微软雅黑" pitchFamily="34" charset="-122"/>
              </a:defRPr>
            </a:lvl1pPr>
          </a:lstStyle>
          <a:p>
            <a:fld id="{5F7BD529-3DDE-4552-9859-7E28EDFB6EB6}"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17" r:id="rId1"/>
    <p:sldLayoutId id="2147485418" r:id="rId2"/>
    <p:sldLayoutId id="2147485419" r:id="rId3"/>
    <p:sldLayoutId id="2147485420" r:id="rId4"/>
    <p:sldLayoutId id="2147485421" r:id="rId5"/>
    <p:sldLayoutId id="2147485385" r:id="rId6"/>
    <p:sldLayoutId id="2147485422" r:id="rId7"/>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n-ea"/>
          <a:ea typeface="+mn-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ea"/>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8195" name="文本占位符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ea"/>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ea"/>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微软雅黑" pitchFamily="34" charset="-122"/>
                <a:ea typeface="微软雅黑" pitchFamily="34" charset="-122"/>
              </a:defRPr>
            </a:lvl1pPr>
          </a:lstStyle>
          <a:p>
            <a:fld id="{20C2D0DF-1BFB-443C-99A8-96E2A5EA543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23" r:id="rId1"/>
    <p:sldLayoutId id="2147485424" r:id="rId2"/>
    <p:sldLayoutId id="2147485425" r:id="rId3"/>
    <p:sldLayoutId id="2147485426" r:id="rId4"/>
    <p:sldLayoutId id="2147485427" r:id="rId5"/>
    <p:sldLayoutId id="2147485386" r:id="rId6"/>
    <p:sldLayoutId id="2147485428" r:id="rId7"/>
    <p:sldLayoutId id="2147485432" r:id="rId8"/>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n-ea"/>
          <a:ea typeface="+mn-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ea"/>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9.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74.xml"/><Relationship Id="rId1" Type="http://schemas.openxmlformats.org/officeDocument/2006/relationships/tags" Target="../tags/tag1.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4.xml"/><Relationship Id="rId5" Type="http://schemas.openxmlformats.org/officeDocument/2006/relationships/image" Target="../media/image11.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图片 1"/>
          <p:cNvPicPr>
            <a:picLocks noChangeAspect="1"/>
          </p:cNvPicPr>
          <p:nvPr/>
        </p:nvPicPr>
        <p:blipFill>
          <a:blip r:embed="rId2" cstate="print"/>
          <a:srcRect/>
          <a:stretch>
            <a:fillRect/>
          </a:stretch>
        </p:blipFill>
        <p:spPr bwMode="auto">
          <a:xfrm>
            <a:off x="0" y="0"/>
            <a:ext cx="12185650" cy="6858000"/>
          </a:xfrm>
          <a:prstGeom prst="rect">
            <a:avLst/>
          </a:prstGeom>
          <a:noFill/>
          <a:ln w="9525">
            <a:noFill/>
            <a:miter lim="800000"/>
            <a:headEnd/>
            <a:tailEnd/>
          </a:ln>
        </p:spPr>
      </p:pic>
      <p:sp>
        <p:nvSpPr>
          <p:cNvPr id="6" name="Rectangle 3"/>
          <p:cNvSpPr txBox="1">
            <a:spLocks noChangeArrowheads="1"/>
          </p:cNvSpPr>
          <p:nvPr/>
        </p:nvSpPr>
        <p:spPr bwMode="auto">
          <a:xfrm>
            <a:off x="1524000" y="3834690"/>
            <a:ext cx="9144000" cy="2717111"/>
          </a:xfrm>
          <a:prstGeom prst="rect">
            <a:avLst/>
          </a:prstGeom>
          <a:noFill/>
          <a:ln w="9525">
            <a:noFill/>
            <a:miter lim="800000"/>
          </a:ln>
        </p:spPr>
        <p:txBody>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ea typeface="+mn-ea"/>
              </a:defRPr>
            </a:lvl2pPr>
            <a:lvl3pPr marL="914400" indent="0" algn="ctr" rtl="0" eaLnBrk="1" fontAlgn="base" hangingPunct="1">
              <a:spcBef>
                <a:spcPct val="20000"/>
              </a:spcBef>
              <a:spcAft>
                <a:spcPct val="0"/>
              </a:spcAft>
              <a:buNone/>
              <a:defRPr sz="2400">
                <a:solidFill>
                  <a:schemeClr val="tx1"/>
                </a:solidFill>
                <a:latin typeface="+mn-lt"/>
                <a:ea typeface="+mn-ea"/>
              </a:defRPr>
            </a:lvl3pPr>
            <a:lvl4pPr marL="1371600" indent="0" algn="ctr" rtl="0" eaLnBrk="1" fontAlgn="base" hangingPunct="1">
              <a:spcBef>
                <a:spcPct val="20000"/>
              </a:spcBef>
              <a:spcAft>
                <a:spcPct val="0"/>
              </a:spcAft>
              <a:buNone/>
              <a:defRPr sz="2000">
                <a:solidFill>
                  <a:schemeClr val="tx1"/>
                </a:solidFill>
                <a:latin typeface="+mn-lt"/>
                <a:ea typeface="+mn-ea"/>
              </a:defRPr>
            </a:lvl4pPr>
            <a:lvl5pPr marL="1828800" indent="0" algn="ctr" rtl="0" eaLnBrk="1" fontAlgn="base" hangingPunct="1">
              <a:spcBef>
                <a:spcPct val="20000"/>
              </a:spcBef>
              <a:spcAft>
                <a:spcPct val="0"/>
              </a:spcAft>
              <a:buNone/>
              <a:defRPr sz="2000">
                <a:solidFill>
                  <a:schemeClr val="tx1"/>
                </a:solidFill>
                <a:latin typeface="+mn-lt"/>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nSpc>
                <a:spcPct val="150000"/>
              </a:lnSpc>
              <a:defRPr/>
            </a:pPr>
            <a:r>
              <a:rPr lang="zh-CN" altLang="en-US" b="1" kern="0" dirty="0">
                <a:solidFill>
                  <a:srgbClr val="FFFFFF"/>
                </a:solidFill>
                <a:latin typeface="微软雅黑" panose="020B0503020204020204" pitchFamily="34" charset="-122"/>
                <a:ea typeface="微软雅黑" panose="020B0503020204020204" pitchFamily="34" charset="-122"/>
              </a:rPr>
              <a:t>王志轩</a:t>
            </a:r>
            <a:endParaRPr lang="en-US" altLang="zh-CN" b="1" kern="0" dirty="0">
              <a:solidFill>
                <a:srgbClr val="FFFFFF"/>
              </a:solidFill>
              <a:latin typeface="微软雅黑" panose="020B0503020204020204" pitchFamily="34" charset="-122"/>
              <a:ea typeface="微软雅黑" panose="020B0503020204020204" pitchFamily="34" charset="-122"/>
            </a:endParaRPr>
          </a:p>
          <a:p>
            <a:pPr>
              <a:lnSpc>
                <a:spcPct val="150000"/>
              </a:lnSpc>
              <a:defRPr/>
            </a:pPr>
            <a:r>
              <a:rPr lang="zh-CN" altLang="en-US" sz="1800" b="1" kern="0" dirty="0">
                <a:solidFill>
                  <a:srgbClr val="FFFFFF"/>
                </a:solidFill>
                <a:latin typeface="微软雅黑" panose="020B0503020204020204" pitchFamily="34" charset="-122"/>
                <a:ea typeface="微软雅黑" panose="020B0503020204020204" pitchFamily="34" charset="-122"/>
              </a:rPr>
              <a:t>中电联专家委员会副主任委员（原专职副理事长）</a:t>
            </a:r>
            <a:endParaRPr lang="en-US" altLang="zh-CN" sz="1800" b="1" kern="0" dirty="0">
              <a:solidFill>
                <a:srgbClr val="FFFFFF"/>
              </a:solidFill>
              <a:latin typeface="微软雅黑" panose="020B0503020204020204" pitchFamily="34" charset="-122"/>
              <a:ea typeface="微软雅黑" panose="020B0503020204020204" pitchFamily="34" charset="-122"/>
            </a:endParaRPr>
          </a:p>
          <a:p>
            <a:pPr>
              <a:lnSpc>
                <a:spcPct val="150000"/>
              </a:lnSpc>
              <a:defRPr/>
            </a:pPr>
            <a:r>
              <a:rPr lang="zh-CN" altLang="en-US" sz="1800" b="1" kern="0" dirty="0">
                <a:solidFill>
                  <a:srgbClr val="FFFFFF"/>
                </a:solidFill>
                <a:latin typeface="微软雅黑" panose="020B0503020204020204" pitchFamily="34" charset="-122"/>
                <a:ea typeface="微软雅黑" panose="020B0503020204020204" pitchFamily="34" charset="-122"/>
              </a:rPr>
              <a:t>国家气候变化专家委员会委员</a:t>
            </a:r>
            <a:endParaRPr lang="en-US" altLang="zh-CN" sz="1800" b="1" kern="0" dirty="0">
              <a:solidFill>
                <a:srgbClr val="FFFFFF"/>
              </a:solidFill>
              <a:latin typeface="微软雅黑" panose="020B0503020204020204" pitchFamily="34" charset="-122"/>
              <a:ea typeface="微软雅黑" panose="020B0503020204020204" pitchFamily="34" charset="-122"/>
            </a:endParaRPr>
          </a:p>
          <a:p>
            <a:pPr>
              <a:lnSpc>
                <a:spcPct val="150000"/>
              </a:lnSpc>
              <a:defRPr/>
            </a:pPr>
            <a:r>
              <a:rPr lang="zh-CN" altLang="en-US" sz="1800" b="1" kern="0" dirty="0">
                <a:solidFill>
                  <a:srgbClr val="FFFFFF"/>
                </a:solidFill>
                <a:latin typeface="微软雅黑" panose="020B0503020204020204" pitchFamily="34" charset="-122"/>
                <a:ea typeface="微软雅黑" panose="020B0503020204020204" pitchFamily="34" charset="-122"/>
              </a:rPr>
              <a:t>华北电力大学新型能源系统与碳中和研究院院长</a:t>
            </a:r>
            <a:endParaRPr lang="en-US" altLang="zh-CN" sz="1800" b="1" kern="0" dirty="0">
              <a:solidFill>
                <a:srgbClr val="FFFFFF"/>
              </a:solidFill>
              <a:latin typeface="微软雅黑" panose="020B0503020204020204" pitchFamily="34" charset="-122"/>
              <a:ea typeface="微软雅黑" panose="020B0503020204020204" pitchFamily="34" charset="-122"/>
            </a:endParaRPr>
          </a:p>
          <a:p>
            <a:pPr>
              <a:lnSpc>
                <a:spcPct val="150000"/>
              </a:lnSpc>
              <a:defRPr/>
            </a:pPr>
            <a:r>
              <a:rPr lang="en-US" altLang="zh-CN" sz="1800" b="1" kern="0" dirty="0">
                <a:solidFill>
                  <a:srgbClr val="FFFFFF"/>
                </a:solidFill>
                <a:latin typeface="微软雅黑" panose="020B0503020204020204" pitchFamily="34" charset="-122"/>
                <a:ea typeface="微软雅黑" panose="020B0503020204020204" pitchFamily="34" charset="-122"/>
              </a:rPr>
              <a:t>2022</a:t>
            </a:r>
            <a:r>
              <a:rPr lang="zh-CN" altLang="en-US" sz="1800" b="1" kern="0" dirty="0">
                <a:solidFill>
                  <a:srgbClr val="FFFFFF"/>
                </a:solidFill>
                <a:latin typeface="微软雅黑" panose="020B0503020204020204" pitchFamily="34" charset="-122"/>
                <a:ea typeface="微软雅黑" panose="020B0503020204020204" pitchFamily="34" charset="-122"/>
              </a:rPr>
              <a:t>年</a:t>
            </a:r>
            <a:r>
              <a:rPr lang="en-US" altLang="zh-CN" sz="1800" b="1" kern="0" dirty="0">
                <a:solidFill>
                  <a:srgbClr val="FFFFFF"/>
                </a:solidFill>
                <a:latin typeface="微软雅黑" panose="020B0503020204020204" pitchFamily="34" charset="-122"/>
                <a:ea typeface="微软雅黑" panose="020B0503020204020204" pitchFamily="34" charset="-122"/>
              </a:rPr>
              <a:t>9</a:t>
            </a:r>
            <a:r>
              <a:rPr lang="zh-CN" altLang="en-US" sz="1800" b="1" kern="0" dirty="0">
                <a:solidFill>
                  <a:srgbClr val="FFFFFF"/>
                </a:solidFill>
                <a:latin typeface="微软雅黑" panose="020B0503020204020204" pitchFamily="34" charset="-122"/>
                <a:ea typeface="微软雅黑" panose="020B0503020204020204" pitchFamily="34" charset="-122"/>
              </a:rPr>
              <a:t>月</a:t>
            </a:r>
            <a:r>
              <a:rPr lang="en-US" altLang="zh-CN" sz="1800" b="1" kern="0" dirty="0">
                <a:solidFill>
                  <a:srgbClr val="FFFFFF"/>
                </a:solidFill>
                <a:latin typeface="微软雅黑" panose="020B0503020204020204" pitchFamily="34" charset="-122"/>
                <a:ea typeface="微软雅黑" panose="020B0503020204020204" pitchFamily="34" charset="-122"/>
              </a:rPr>
              <a:t>2</a:t>
            </a:r>
            <a:r>
              <a:rPr lang="zh-CN" altLang="en-US" sz="1800" b="1" kern="0" dirty="0">
                <a:solidFill>
                  <a:srgbClr val="FFFFFF"/>
                </a:solidFill>
                <a:latin typeface="微软雅黑" panose="020B0503020204020204" pitchFamily="34" charset="-122"/>
                <a:ea typeface="微软雅黑" panose="020B0503020204020204" pitchFamily="34" charset="-122"/>
              </a:rPr>
              <a:t>日</a:t>
            </a:r>
            <a:r>
              <a:rPr lang="en-US" altLang="zh-CN" sz="1800" b="1" kern="0" dirty="0">
                <a:solidFill>
                  <a:srgbClr val="FFFFFF"/>
                </a:solidFill>
                <a:latin typeface="微软雅黑" panose="020B0503020204020204" pitchFamily="34" charset="-122"/>
                <a:ea typeface="微软雅黑" panose="020B0503020204020204" pitchFamily="34" charset="-122"/>
              </a:rPr>
              <a:t>-</a:t>
            </a:r>
            <a:r>
              <a:rPr lang="zh-CN" altLang="en-US" sz="1800" b="1" kern="0" dirty="0">
                <a:solidFill>
                  <a:srgbClr val="FFFFFF"/>
                </a:solidFill>
                <a:latin typeface="微软雅黑" panose="020B0503020204020204" pitchFamily="34" charset="-122"/>
                <a:ea typeface="微软雅黑" panose="020B0503020204020204" pitchFamily="34" charset="-122"/>
              </a:rPr>
              <a:t>太原</a:t>
            </a:r>
          </a:p>
        </p:txBody>
      </p:sp>
      <p:sp>
        <p:nvSpPr>
          <p:cNvPr id="7" name="Rectangle 2"/>
          <p:cNvSpPr txBox="1">
            <a:spLocks noChangeArrowheads="1"/>
          </p:cNvSpPr>
          <p:nvPr/>
        </p:nvSpPr>
        <p:spPr bwMode="auto">
          <a:xfrm>
            <a:off x="795867" y="460905"/>
            <a:ext cx="10816166" cy="2235729"/>
          </a:xfrm>
          <a:prstGeom prst="rect">
            <a:avLst/>
          </a:prstGeom>
          <a:noFill/>
          <a:ln w="9525">
            <a:noFill/>
            <a:miter lim="800000"/>
          </a:ln>
        </p:spPr>
        <p:txBody>
          <a:bodyPr anchor="ct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nSpc>
                <a:spcPct val="125000"/>
              </a:lnSpc>
              <a:defRPr/>
            </a:pPr>
            <a:r>
              <a:rPr lang="zh-CN" altLang="en-US" sz="5400" b="1" dirty="0">
                <a:solidFill>
                  <a:srgbClr val="111111"/>
                </a:solidFill>
                <a:effectLst/>
                <a:latin typeface="华文细黑" panose="02010600040101010101" pitchFamily="2" charset="-122"/>
                <a:ea typeface="华文细黑" panose="02010600040101010101" pitchFamily="2" charset="-122"/>
              </a:rPr>
              <a:t>中国煤电在能源转型中的使命</a:t>
            </a:r>
            <a:endParaRPr lang="zh-CN" altLang="en-US" sz="5400" b="1" kern="0" dirty="0">
              <a:solidFill>
                <a:srgbClr val="000000"/>
              </a:solidFill>
              <a:latin typeface="华文细黑" panose="02010600040101010101" pitchFamily="2" charset="-122"/>
              <a:ea typeface="华文细黑" panose="02010600040101010101" pitchFamily="2"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26B5A2F-1A77-5E4B-9541-5C69D0D0DC69}" type="slidenum">
              <a:rPr kumimoji="1" lang="zh-CN" altLang="en-US" smtClean="0"/>
              <a:pPr/>
              <a:t>10</a:t>
            </a:fld>
            <a:endParaRPr kumimoji="1" lang="zh-CN" altLang="en-US"/>
          </a:p>
        </p:txBody>
      </p:sp>
      <p:sp>
        <p:nvSpPr>
          <p:cNvPr id="8" name="矩形 7">
            <a:extLst>
              <a:ext uri="{FF2B5EF4-FFF2-40B4-BE49-F238E27FC236}">
                <a16:creationId xmlns:a16="http://schemas.microsoft.com/office/drawing/2014/main" id="{8A72B891-AFB8-B110-CECE-117EB306E4F1}"/>
              </a:ext>
            </a:extLst>
          </p:cNvPr>
          <p:cNvSpPr/>
          <p:nvPr/>
        </p:nvSpPr>
        <p:spPr>
          <a:xfrm>
            <a:off x="537058" y="1641259"/>
            <a:ext cx="10875705" cy="419820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zh-CN" altLang="en-US" sz="2000" dirty="0"/>
              <a:t>         以上特点反映了中国能源资源禀赋和中国国情，是坚持以经济建设为中心的改革开放，坚持社会主义市场经济道路，坚持环境保护的基本国策、坚持人类命运共同体理念的结果。特别是党的十八以来，坚持“创新、协调、绿色、开放、共享”新发展理念，在能源方面坚持“四个革命和一个合作”能源安全新战略的结果。</a:t>
            </a:r>
            <a:endParaRPr lang="en-US" altLang="zh-CN" sz="2000" dirty="0"/>
          </a:p>
          <a:p>
            <a:pPr>
              <a:lnSpc>
                <a:spcPct val="150000"/>
              </a:lnSpc>
            </a:pPr>
            <a:r>
              <a:rPr lang="en-US" altLang="zh-CN" sz="2000" dirty="0">
                <a:latin typeface="+mn-ea"/>
                <a:cs typeface="Times New Roman" panose="02020603050405020304" pitchFamily="18" charset="0"/>
              </a:rPr>
              <a:t>      </a:t>
            </a:r>
            <a:r>
              <a:rPr lang="zh-CN" altLang="en-US" sz="2000" dirty="0">
                <a:latin typeface="+mn-ea"/>
                <a:cs typeface="Times New Roman" panose="02020603050405020304" pitchFamily="18" charset="0"/>
              </a:rPr>
              <a:t>面向“双碳”目标，</a:t>
            </a:r>
            <a:r>
              <a:rPr lang="en-US" altLang="zh-CN" sz="2000" dirty="0">
                <a:latin typeface="+mn-ea"/>
                <a:cs typeface="Times New Roman" panose="02020603050405020304" pitchFamily="18" charset="0"/>
              </a:rPr>
              <a:t>《</a:t>
            </a:r>
            <a:r>
              <a:rPr lang="zh-CN" altLang="en-US" sz="2000" dirty="0">
                <a:latin typeface="+mn-ea"/>
                <a:cs typeface="Times New Roman" panose="02020603050405020304" pitchFamily="18" charset="0"/>
              </a:rPr>
              <a:t>中共中央 国务院关于完整准确全面贯彻新发展理念做好碳达峰碳中和工作的意见</a:t>
            </a:r>
            <a:r>
              <a:rPr lang="en-US" altLang="zh-CN" sz="2000" dirty="0">
                <a:latin typeface="+mn-ea"/>
                <a:cs typeface="Times New Roman" panose="02020603050405020304" pitchFamily="18" charset="0"/>
              </a:rPr>
              <a:t>》</a:t>
            </a:r>
            <a:r>
              <a:rPr lang="zh-CN" altLang="en-US" sz="2000" dirty="0">
                <a:latin typeface="+mn-ea"/>
                <a:cs typeface="Times New Roman" panose="02020603050405020304" pitchFamily="18" charset="0"/>
              </a:rPr>
              <a:t>及国务院</a:t>
            </a:r>
            <a:r>
              <a:rPr lang="en-US" altLang="zh-CN" sz="2000" dirty="0">
                <a:latin typeface="+mn-ea"/>
                <a:cs typeface="Times New Roman" panose="02020603050405020304" pitchFamily="18" charset="0"/>
              </a:rPr>
              <a:t>《2030</a:t>
            </a:r>
            <a:r>
              <a:rPr lang="zh-CN" altLang="en-US" sz="2000" dirty="0">
                <a:latin typeface="+mn-ea"/>
                <a:cs typeface="Times New Roman" panose="02020603050405020304" pitchFamily="18" charset="0"/>
              </a:rPr>
              <a:t>年前碳达峰方案</a:t>
            </a:r>
            <a:r>
              <a:rPr lang="en-US" altLang="zh-CN" sz="2000" dirty="0">
                <a:latin typeface="+mn-ea"/>
                <a:cs typeface="Times New Roman" panose="02020603050405020304" pitchFamily="18" charset="0"/>
              </a:rPr>
              <a:t>》</a:t>
            </a:r>
            <a:r>
              <a:rPr lang="zh-CN" altLang="en-US" sz="2000" dirty="0">
                <a:latin typeface="+mn-ea"/>
                <a:cs typeface="Times New Roman" panose="02020603050405020304" pitchFamily="18" charset="0"/>
              </a:rPr>
              <a:t>明确提出：要</a:t>
            </a:r>
            <a:r>
              <a:rPr lang="zh-CN" altLang="en-US" sz="2000" dirty="0"/>
              <a:t>严格控制化石能源消费。加快煤炭减量步伐，“十四五”时期严控煤炭消费增长，“十五五”时期逐步减少。提出要</a:t>
            </a:r>
            <a:r>
              <a:rPr lang="zh-CN" altLang="en-US" sz="2000" dirty="0">
                <a:solidFill>
                  <a:srgbClr val="FF0000"/>
                </a:solidFill>
              </a:rPr>
              <a:t>统筹煤电发展和保供调峰，严控煤电装机规模，加快现役煤电机组节能升级和灵活性改造。提出</a:t>
            </a:r>
            <a:r>
              <a:rPr lang="zh-CN" altLang="en-US" sz="2000" b="1" dirty="0"/>
              <a:t>推动煤电向基础保障性和系统调节性电源并重转型</a:t>
            </a:r>
            <a:r>
              <a:rPr lang="zh-CN" altLang="en-US" sz="2000" dirty="0">
                <a:solidFill>
                  <a:srgbClr val="FF0000"/>
                </a:solidFill>
              </a:rPr>
              <a:t>。  </a:t>
            </a:r>
            <a:endParaRPr lang="zh-CN" altLang="en-US" sz="2000" dirty="0"/>
          </a:p>
        </p:txBody>
      </p:sp>
    </p:spTree>
    <p:extLst>
      <p:ext uri="{BB962C8B-B14F-4D97-AF65-F5344CB8AC3E}">
        <p14:creationId xmlns:p14="http://schemas.microsoft.com/office/powerpoint/2010/main" val="23678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26B5A2F-1A77-5E4B-9541-5C69D0D0DC69}" type="slidenum">
              <a:rPr kumimoji="1" lang="zh-CN" altLang="en-US" smtClean="0"/>
              <a:pPr/>
              <a:t>11</a:t>
            </a:fld>
            <a:endParaRPr kumimoji="1" lang="zh-CN" altLang="en-US"/>
          </a:p>
        </p:txBody>
      </p:sp>
      <p:sp>
        <p:nvSpPr>
          <p:cNvPr id="1025" name="Rectangle 1"/>
          <p:cNvSpPr>
            <a:spLocks noChangeArrowheads="1"/>
          </p:cNvSpPr>
          <p:nvPr/>
        </p:nvSpPr>
        <p:spPr bwMode="auto">
          <a:xfrm flipH="1">
            <a:off x="514126" y="1968755"/>
            <a:ext cx="11166831" cy="27792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lnSpc>
                <a:spcPct val="200000"/>
              </a:lnSpc>
            </a:pPr>
            <a:r>
              <a:rPr lang="en-US" altLang="zh-CN" b="1" dirty="0">
                <a:solidFill>
                  <a:srgbClr val="545454"/>
                </a:solidFill>
                <a:latin typeface="Microsoft YaHei UI" pitchFamily="34" charset="-122"/>
                <a:ea typeface="Microsoft YaHei UI" pitchFamily="34" charset="-122"/>
                <a:cs typeface="Times New Roman" pitchFamily="18" charset="0"/>
              </a:rPr>
              <a:t>       </a:t>
            </a:r>
            <a:r>
              <a:rPr lang="zh-CN" altLang="en-US" b="1" dirty="0">
                <a:solidFill>
                  <a:srgbClr val="545454"/>
                </a:solidFill>
                <a:latin typeface="Microsoft YaHei UI" pitchFamily="34" charset="-122"/>
                <a:ea typeface="Microsoft YaHei UI" pitchFamily="34" charset="-122"/>
                <a:cs typeface="Times New Roman" pitchFamily="18" charset="0"/>
              </a:rPr>
              <a:t>习总书记讲，</a:t>
            </a:r>
            <a:r>
              <a:rPr lang="zh-CN" altLang="zh-CN" b="1" dirty="0">
                <a:solidFill>
                  <a:srgbClr val="545454"/>
                </a:solidFill>
                <a:latin typeface="Microsoft YaHei UI" pitchFamily="34" charset="-122"/>
                <a:ea typeface="Microsoft YaHei UI" pitchFamily="34" charset="-122"/>
                <a:cs typeface="Times New Roman" pitchFamily="18" charset="0"/>
              </a:rPr>
              <a:t>绿色低碳发展是经济社会发展全面转型的复杂工程和长期任务，能源结构、产业结构调整不可能一蹴而就，更不能脱离实际。</a:t>
            </a:r>
            <a:r>
              <a:rPr lang="zh-CN" altLang="zh-CN" b="1" dirty="0">
                <a:solidFill>
                  <a:srgbClr val="C00000"/>
                </a:solidFill>
                <a:latin typeface="Microsoft YaHei UI" pitchFamily="34" charset="-122"/>
                <a:ea typeface="Microsoft YaHei UI" pitchFamily="34" charset="-122"/>
                <a:cs typeface="Times New Roman" pitchFamily="18" charset="0"/>
              </a:rPr>
              <a:t>如果传统能源逐步退出不是建立在新能源安全可靠的替代基础上，就会对经济发展和社会稳定造成冲击。减污降碳是经济结构调整的有机组成部分，要先立后破、通盘谋划。</a:t>
            </a:r>
            <a:r>
              <a:rPr lang="zh-CN" altLang="zh-CN" b="1" dirty="0"/>
              <a:t>要立足国情，以煤为主是我们的基本国情，实现碳达峰必须立足这个实际。在抓好煤炭清洁高效利用的同时，加快煤电机组灵活性改造，发展可再生能源，推动煤炭和新能源优化组合，增加新能源消纳能力</a:t>
            </a:r>
            <a:r>
              <a:rPr lang="zh-CN" altLang="en-US" b="1" dirty="0"/>
              <a:t>。</a:t>
            </a:r>
            <a:endParaRPr kumimoji="0" lang="en-US" altLang="zh-CN" b="1" i="0" u="none" strike="noStrike" cap="none" normalizeH="0" baseline="0" dirty="0">
              <a:ln>
                <a:noFill/>
              </a:ln>
              <a:solidFill>
                <a:srgbClr val="545454"/>
              </a:solidFill>
              <a:effectLst/>
              <a:latin typeface="Microsoft YaHei UI" pitchFamily="34" charset="-122"/>
              <a:ea typeface="Microsoft YaHei UI" pitchFamily="34" charset="-122"/>
              <a:cs typeface="Times New Roman" pitchFamily="18" charset="0"/>
            </a:endParaRPr>
          </a:p>
        </p:txBody>
      </p:sp>
      <p:sp>
        <p:nvSpPr>
          <p:cNvPr id="1026" name="Rectangle 2"/>
          <p:cNvSpPr>
            <a:spLocks noChangeArrowheads="1"/>
          </p:cNvSpPr>
          <p:nvPr/>
        </p:nvSpPr>
        <p:spPr bwMode="auto">
          <a:xfrm>
            <a:off x="4107374" y="6280440"/>
            <a:ext cx="757358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r>
              <a:rPr kumimoji="0" lang="en-US" altLang="zh-CN" sz="1400" b="1" i="0" u="none" strike="noStrike" cap="none" normalizeH="0" baseline="0" dirty="0">
                <a:ln>
                  <a:noFill/>
                </a:ln>
                <a:solidFill>
                  <a:srgbClr val="545454"/>
                </a:solidFill>
                <a:effectLst/>
                <a:latin typeface="Microsoft YaHei UI" pitchFamily="34" charset="-122"/>
                <a:ea typeface="Microsoft YaHei UI" pitchFamily="34" charset="-122"/>
                <a:cs typeface="宋体" pitchFamily="2" charset="-122"/>
              </a:rPr>
              <a:t>——</a:t>
            </a:r>
            <a:r>
              <a:rPr kumimoji="0" lang="zh-CN" altLang="en-US" sz="1400" b="1" i="0" u="none" strike="noStrike" cap="none" normalizeH="0" baseline="0" dirty="0">
                <a:ln>
                  <a:noFill/>
                </a:ln>
                <a:solidFill>
                  <a:srgbClr val="545454"/>
                </a:solidFill>
                <a:effectLst/>
                <a:latin typeface="Microsoft YaHei UI" pitchFamily="34" charset="-122"/>
                <a:ea typeface="Microsoft YaHei UI" pitchFamily="34" charset="-122"/>
                <a:cs typeface="宋体" pitchFamily="2" charset="-122"/>
              </a:rPr>
              <a:t>习近平</a:t>
            </a:r>
            <a:r>
              <a:rPr kumimoji="0" lang="en-US" altLang="zh-CN" sz="1400" b="1" i="0" u="none" strike="noStrike" cap="none" normalizeH="0" baseline="0" dirty="0">
                <a:ln>
                  <a:noFill/>
                </a:ln>
                <a:solidFill>
                  <a:srgbClr val="545454"/>
                </a:solidFill>
                <a:effectLst/>
                <a:latin typeface="Microsoft YaHei UI" pitchFamily="34" charset="-122"/>
                <a:ea typeface="Microsoft YaHei UI" pitchFamily="34" charset="-122"/>
                <a:cs typeface="宋体" pitchFamily="2" charset="-122"/>
              </a:rPr>
              <a:t>《</a:t>
            </a:r>
            <a:r>
              <a:rPr kumimoji="0" lang="zh-CN" altLang="en-US" sz="1400" b="1" i="0" u="none" strike="noStrike" cap="none" normalizeH="0" baseline="0" dirty="0">
                <a:ln>
                  <a:noFill/>
                </a:ln>
                <a:solidFill>
                  <a:srgbClr val="545454"/>
                </a:solidFill>
                <a:effectLst/>
                <a:latin typeface="Microsoft YaHei UI" pitchFamily="34" charset="-122"/>
                <a:ea typeface="Microsoft YaHei UI" pitchFamily="34" charset="-122"/>
                <a:cs typeface="宋体" pitchFamily="2" charset="-122"/>
              </a:rPr>
              <a:t>正确认识和把握我国发展重大理论和实践问题</a:t>
            </a:r>
            <a:r>
              <a:rPr kumimoji="0" lang="en-US" altLang="zh-CN" sz="1400" b="1" i="0" u="none" strike="noStrike" cap="none" normalizeH="0" baseline="0" dirty="0">
                <a:ln>
                  <a:noFill/>
                </a:ln>
                <a:solidFill>
                  <a:srgbClr val="545454"/>
                </a:solidFill>
                <a:effectLst/>
                <a:latin typeface="Microsoft YaHei UI" pitchFamily="34" charset="-122"/>
                <a:ea typeface="Microsoft YaHei UI" pitchFamily="34" charset="-122"/>
                <a:cs typeface="宋体" pitchFamily="2" charset="-122"/>
              </a:rPr>
              <a:t>》</a:t>
            </a:r>
            <a:r>
              <a:rPr lang="en-US" altLang="zh-CN" sz="1400" b="1" dirty="0">
                <a:solidFill>
                  <a:srgbClr val="545454"/>
                </a:solidFill>
                <a:latin typeface="Microsoft YaHei UI" pitchFamily="34" charset="-122"/>
                <a:ea typeface="Microsoft YaHei UI" pitchFamily="34" charset="-122"/>
                <a:cs typeface="宋体" pitchFamily="2" charset="-122"/>
              </a:rPr>
              <a:t>5</a:t>
            </a:r>
            <a:r>
              <a:rPr lang="zh-CN" altLang="en-US" sz="1400" b="1" dirty="0">
                <a:solidFill>
                  <a:srgbClr val="545454"/>
                </a:solidFill>
                <a:latin typeface="Microsoft YaHei UI" pitchFamily="34" charset="-122"/>
                <a:ea typeface="Microsoft YaHei UI" pitchFamily="34" charset="-122"/>
                <a:cs typeface="宋体" pitchFamily="2" charset="-122"/>
              </a:rPr>
              <a:t>月</a:t>
            </a:r>
            <a:r>
              <a:rPr lang="en-US" altLang="zh-CN" sz="1400" b="1" dirty="0">
                <a:solidFill>
                  <a:srgbClr val="545454"/>
                </a:solidFill>
                <a:latin typeface="Microsoft YaHei UI" pitchFamily="34" charset="-122"/>
                <a:ea typeface="Microsoft YaHei UI" pitchFamily="34" charset="-122"/>
                <a:cs typeface="宋体" pitchFamily="2" charset="-122"/>
              </a:rPr>
              <a:t>16</a:t>
            </a:r>
            <a:r>
              <a:rPr lang="zh-CN" altLang="en-US" sz="1400" b="1" dirty="0">
                <a:solidFill>
                  <a:srgbClr val="545454"/>
                </a:solidFill>
                <a:latin typeface="Microsoft YaHei UI" pitchFamily="34" charset="-122"/>
                <a:ea typeface="Microsoft YaHei UI" pitchFamily="34" charset="-122"/>
                <a:cs typeface="宋体" pitchFamily="2" charset="-122"/>
              </a:rPr>
              <a:t>日出版的第</a:t>
            </a:r>
            <a:r>
              <a:rPr lang="en-US" altLang="zh-CN" sz="1400" b="1" dirty="0">
                <a:solidFill>
                  <a:srgbClr val="545454"/>
                </a:solidFill>
                <a:latin typeface="Microsoft YaHei UI" pitchFamily="34" charset="-122"/>
                <a:ea typeface="Microsoft YaHei UI" pitchFamily="34" charset="-122"/>
                <a:cs typeface="宋体" pitchFamily="2" charset="-122"/>
              </a:rPr>
              <a:t>10</a:t>
            </a:r>
            <a:r>
              <a:rPr lang="zh-CN" altLang="en-US" sz="1400" b="1" dirty="0">
                <a:solidFill>
                  <a:srgbClr val="545454"/>
                </a:solidFill>
                <a:latin typeface="Microsoft YaHei UI" pitchFamily="34" charset="-122"/>
                <a:ea typeface="Microsoft YaHei UI" pitchFamily="34" charset="-122"/>
                <a:cs typeface="宋体" pitchFamily="2" charset="-122"/>
              </a:rPr>
              <a:t>期</a:t>
            </a:r>
            <a:r>
              <a:rPr lang="en-US" altLang="zh-CN" sz="1400" b="1" dirty="0">
                <a:solidFill>
                  <a:srgbClr val="545454"/>
                </a:solidFill>
                <a:latin typeface="Microsoft YaHei UI" pitchFamily="34" charset="-122"/>
                <a:ea typeface="Microsoft YaHei UI" pitchFamily="34" charset="-122"/>
                <a:cs typeface="宋体" pitchFamily="2" charset="-122"/>
              </a:rPr>
              <a:t>《</a:t>
            </a:r>
            <a:r>
              <a:rPr lang="zh-CN" altLang="en-US" sz="1400" b="1" dirty="0">
                <a:solidFill>
                  <a:srgbClr val="545454"/>
                </a:solidFill>
                <a:latin typeface="Microsoft YaHei UI" pitchFamily="34" charset="-122"/>
                <a:ea typeface="Microsoft YaHei UI" pitchFamily="34" charset="-122"/>
                <a:cs typeface="宋体" pitchFamily="2" charset="-122"/>
              </a:rPr>
              <a:t>求是</a:t>
            </a:r>
            <a:r>
              <a:rPr lang="en-US" altLang="zh-CN" sz="1400" b="1" dirty="0">
                <a:solidFill>
                  <a:srgbClr val="545454"/>
                </a:solidFill>
                <a:latin typeface="Microsoft YaHei UI" pitchFamily="34" charset="-122"/>
                <a:ea typeface="Microsoft YaHei UI" pitchFamily="34" charset="-122"/>
                <a:cs typeface="宋体" pitchFamily="2" charset="-122"/>
              </a:rPr>
              <a:t>》</a:t>
            </a:r>
            <a:endParaRPr kumimoji="0" lang="zh-CN" altLang="en-US" sz="3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6" name="矩形 5"/>
          <p:cNvSpPr/>
          <p:nvPr/>
        </p:nvSpPr>
        <p:spPr>
          <a:xfrm>
            <a:off x="2129367" y="75501"/>
            <a:ext cx="8267700" cy="738664"/>
          </a:xfrm>
          <a:prstGeom prst="rect">
            <a:avLst/>
          </a:prstGeom>
        </p:spPr>
        <p:txBody>
          <a:bodyPr wrap="square">
            <a:spAutoFit/>
          </a:bodyPr>
          <a:lstStyle/>
          <a:p>
            <a:pPr marL="742950" indent="-742950">
              <a:lnSpc>
                <a:spcPct val="150000"/>
              </a:lnSpc>
            </a:pPr>
            <a:r>
              <a:rPr lang="zh-CN" altLang="en-US" sz="3200" b="1" dirty="0">
                <a:latin typeface="宋体" pitchFamily="2" charset="-122"/>
                <a:cs typeface="Times New Roman" pitchFamily="18" charset="0"/>
              </a:rPr>
              <a:t>三、对于煤电发展战略的思考 </a:t>
            </a:r>
            <a:endParaRPr lang="en-US" altLang="zh-CN" sz="2400" b="1" dirty="0">
              <a:solidFill>
                <a:srgbClr val="000000"/>
              </a:solidFill>
              <a:latin typeface="微软雅黑" pitchFamily="34" charset="-122"/>
              <a:ea typeface="微软雅黑" pitchFamily="34" charset="-122"/>
            </a:endParaRPr>
          </a:p>
        </p:txBody>
      </p:sp>
      <p:sp>
        <p:nvSpPr>
          <p:cNvPr id="7" name="Rectangle 1"/>
          <p:cNvSpPr>
            <a:spLocks noChangeArrowheads="1"/>
          </p:cNvSpPr>
          <p:nvPr/>
        </p:nvSpPr>
        <p:spPr bwMode="auto">
          <a:xfrm>
            <a:off x="564709" y="1059787"/>
            <a:ext cx="11166830" cy="5597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tabLst/>
            </a:pPr>
            <a:r>
              <a:rPr lang="zh-CN" altLang="en-US" sz="2400" b="1" dirty="0">
                <a:solidFill>
                  <a:schemeClr val="tx1"/>
                </a:solidFill>
                <a:latin typeface="宋体" pitchFamily="2" charset="-122"/>
                <a:ea typeface="宋体" pitchFamily="2" charset="-122"/>
                <a:cs typeface="Times New Roman" pitchFamily="18" charset="0"/>
              </a:rPr>
              <a:t>第一，要</a:t>
            </a:r>
            <a:r>
              <a:rPr kumimoji="0" lang="zh-CN" altLang="en-US" sz="2400" b="1" i="0" u="none" strike="noStrike" cap="none" normalizeH="0" baseline="0" dirty="0">
                <a:ln>
                  <a:noFill/>
                </a:ln>
                <a:solidFill>
                  <a:schemeClr val="tx1"/>
                </a:solidFill>
                <a:effectLst/>
                <a:latin typeface="宋体" pitchFamily="2" charset="-122"/>
                <a:ea typeface="宋体" pitchFamily="2" charset="-122"/>
                <a:cs typeface="Times New Roman" pitchFamily="18" charset="0"/>
              </a:rPr>
              <a:t>正确处理煤电转型与能源安全、低碳发展的关系。</a:t>
            </a:r>
            <a:endParaRPr kumimoji="0" lang="en-US" altLang="zh-CN" sz="2400" b="1" i="0" u="none" strike="noStrike" cap="none" normalizeH="0" baseline="0" dirty="0">
              <a:ln>
                <a:noFill/>
              </a:ln>
              <a:solidFill>
                <a:schemeClr val="tx1"/>
              </a:solidFill>
              <a:effectLst/>
              <a:latin typeface="宋体" pitchFamily="2" charset="-122"/>
              <a:ea typeface="宋体" pitchFamily="2" charset="-122"/>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2900" y="1799593"/>
            <a:ext cx="11506200" cy="46144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ct val="150000"/>
              </a:lnSpc>
              <a:buClr>
                <a:srgbClr val="FF0000"/>
              </a:buClr>
              <a:buFont typeface="Wingdings" panose="05000000000000000000" pitchFamily="2" charset="2"/>
              <a:buChar char="l"/>
            </a:pPr>
            <a:r>
              <a:rPr lang="zh-CN" altLang="en-US" b="1" dirty="0">
                <a:solidFill>
                  <a:srgbClr val="FF0000"/>
                </a:solidFill>
                <a:latin typeface="Microsoft YaHei UI" pitchFamily="34" charset="-122"/>
                <a:ea typeface="Microsoft YaHei UI" pitchFamily="34" charset="-122"/>
                <a:cs typeface="Times New Roman" pitchFamily="18" charset="0"/>
              </a:rPr>
              <a:t>坚持</a:t>
            </a:r>
            <a:r>
              <a:rPr lang="zh-CN" altLang="zh-CN" b="1" dirty="0">
                <a:solidFill>
                  <a:srgbClr val="FF0000"/>
                </a:solidFill>
                <a:latin typeface="Microsoft YaHei UI" pitchFamily="34" charset="-122"/>
                <a:ea typeface="Microsoft YaHei UI" pitchFamily="34" charset="-122"/>
                <a:cs typeface="Times New Roman" pitchFamily="18" charset="0"/>
              </a:rPr>
              <a:t>底线思维</a:t>
            </a:r>
            <a:r>
              <a:rPr lang="zh-CN" altLang="en-US" b="1" dirty="0">
                <a:solidFill>
                  <a:srgbClr val="FF0000"/>
                </a:solidFill>
                <a:latin typeface="Microsoft YaHei UI" pitchFamily="34" charset="-122"/>
                <a:ea typeface="Microsoft YaHei UI" pitchFamily="34" charset="-122"/>
                <a:cs typeface="Times New Roman" pitchFamily="18" charset="0"/>
              </a:rPr>
              <a:t>：</a:t>
            </a:r>
            <a:r>
              <a:rPr lang="zh-CN" altLang="en-US" b="1" dirty="0">
                <a:solidFill>
                  <a:srgbClr val="545454"/>
                </a:solidFill>
                <a:latin typeface="Microsoft YaHei UI" pitchFamily="34" charset="-122"/>
                <a:ea typeface="Microsoft YaHei UI" pitchFamily="34" charset="-122"/>
                <a:cs typeface="Times New Roman" pitchFamily="18" charset="0"/>
              </a:rPr>
              <a:t>要由下而上，由上而下反复论证，在</a:t>
            </a:r>
            <a:r>
              <a:rPr lang="zh-CN" altLang="zh-CN" b="1" dirty="0">
                <a:solidFill>
                  <a:srgbClr val="545454"/>
                </a:solidFill>
                <a:latin typeface="Microsoft YaHei UI" pitchFamily="34" charset="-122"/>
                <a:ea typeface="Microsoft YaHei UI" pitchFamily="34" charset="-122"/>
                <a:cs typeface="Times New Roman" pitchFamily="18" charset="0"/>
              </a:rPr>
              <a:t>电力安全</a:t>
            </a:r>
            <a:r>
              <a:rPr lang="zh-CN" altLang="en-US" b="1" dirty="0">
                <a:solidFill>
                  <a:srgbClr val="545454"/>
                </a:solidFill>
                <a:latin typeface="Microsoft YaHei UI" pitchFamily="34" charset="-122"/>
                <a:ea typeface="Microsoft YaHei UI" pitchFamily="34" charset="-122"/>
                <a:cs typeface="Times New Roman" pitchFamily="18" charset="0"/>
              </a:rPr>
              <a:t>保</a:t>
            </a:r>
            <a:r>
              <a:rPr lang="zh-CN" altLang="zh-CN" b="1" dirty="0">
                <a:solidFill>
                  <a:srgbClr val="545454"/>
                </a:solidFill>
                <a:latin typeface="Microsoft YaHei UI" pitchFamily="34" charset="-122"/>
                <a:ea typeface="Microsoft YaHei UI" pitchFamily="34" charset="-122"/>
                <a:cs typeface="Times New Roman" pitchFamily="18" charset="0"/>
              </a:rPr>
              <a:t>供</a:t>
            </a:r>
            <a:r>
              <a:rPr lang="zh-CN" altLang="en-US" b="1" dirty="0">
                <a:solidFill>
                  <a:srgbClr val="545454"/>
                </a:solidFill>
                <a:latin typeface="Microsoft YaHei UI" pitchFamily="34" charset="-122"/>
                <a:ea typeface="Microsoft YaHei UI" pitchFamily="34" charset="-122"/>
                <a:cs typeface="Times New Roman" pitchFamily="18" charset="0"/>
              </a:rPr>
              <a:t>要求下动态维持</a:t>
            </a:r>
            <a:r>
              <a:rPr lang="zh-CN" altLang="zh-CN" b="1" dirty="0">
                <a:solidFill>
                  <a:srgbClr val="545454"/>
                </a:solidFill>
                <a:latin typeface="Microsoft YaHei UI" pitchFamily="34" charset="-122"/>
                <a:ea typeface="Microsoft YaHei UI" pitchFamily="34" charset="-122"/>
                <a:cs typeface="Times New Roman" pitchFamily="18" charset="0"/>
              </a:rPr>
              <a:t>最低限度煤电</a:t>
            </a:r>
            <a:r>
              <a:rPr lang="zh-CN" altLang="en-US" b="1" dirty="0">
                <a:solidFill>
                  <a:srgbClr val="545454"/>
                </a:solidFill>
                <a:latin typeface="Microsoft YaHei UI" pitchFamily="34" charset="-122"/>
                <a:ea typeface="Microsoft YaHei UI" pitchFamily="34" charset="-122"/>
                <a:cs typeface="Times New Roman" pitchFamily="18" charset="0"/>
              </a:rPr>
              <a:t>装机和发电量</a:t>
            </a:r>
            <a:endParaRPr lang="en-US" altLang="zh-CN" b="1" dirty="0">
              <a:solidFill>
                <a:srgbClr val="545454"/>
              </a:solidFill>
              <a:latin typeface="Microsoft YaHei UI" pitchFamily="34" charset="-122"/>
              <a:ea typeface="Microsoft YaHei UI" pitchFamily="34" charset="-122"/>
              <a:cs typeface="Times New Roman" pitchFamily="18" charset="0"/>
            </a:endParaRPr>
          </a:p>
          <a:p>
            <a:pPr marL="285750" indent="-285750">
              <a:lnSpc>
                <a:spcPct val="150000"/>
              </a:lnSpc>
              <a:buClr>
                <a:srgbClr val="FF0000"/>
              </a:buClr>
              <a:buFont typeface="Wingdings" panose="05000000000000000000" pitchFamily="2" charset="2"/>
              <a:buChar char="l"/>
            </a:pPr>
            <a:r>
              <a:rPr lang="zh-CN" altLang="en-US" b="1" dirty="0">
                <a:solidFill>
                  <a:srgbClr val="FF0000"/>
                </a:solidFill>
                <a:latin typeface="Microsoft YaHei UI" pitchFamily="34" charset="-122"/>
                <a:ea typeface="Microsoft YaHei UI" pitchFamily="34" charset="-122"/>
                <a:cs typeface="Times New Roman" pitchFamily="18" charset="0"/>
              </a:rPr>
              <a:t>坚持</a:t>
            </a:r>
            <a:r>
              <a:rPr lang="zh-CN" altLang="zh-CN" b="1" dirty="0">
                <a:solidFill>
                  <a:srgbClr val="FF0000"/>
                </a:solidFill>
                <a:latin typeface="Microsoft YaHei UI" pitchFamily="34" charset="-122"/>
                <a:ea typeface="Microsoft YaHei UI" pitchFamily="34" charset="-122"/>
                <a:cs typeface="Times New Roman" pitchFamily="18" charset="0"/>
              </a:rPr>
              <a:t>系统性</a:t>
            </a:r>
            <a:r>
              <a:rPr lang="zh-CN" altLang="en-US" b="1" dirty="0">
                <a:solidFill>
                  <a:srgbClr val="545454"/>
                </a:solidFill>
                <a:latin typeface="Microsoft YaHei UI" pitchFamily="34" charset="-122"/>
                <a:ea typeface="Microsoft YaHei UI" pitchFamily="34" charset="-122"/>
                <a:cs typeface="Times New Roman" pitchFamily="18" charset="0"/>
              </a:rPr>
              <a:t>：</a:t>
            </a:r>
            <a:r>
              <a:rPr lang="zh-CN" altLang="zh-CN" b="1" dirty="0">
                <a:solidFill>
                  <a:srgbClr val="545454"/>
                </a:solidFill>
                <a:latin typeface="Microsoft YaHei UI" pitchFamily="34" charset="-122"/>
                <a:ea typeface="Microsoft YaHei UI" pitchFamily="34" charset="-122"/>
                <a:cs typeface="Times New Roman" pitchFamily="18" charset="0"/>
              </a:rPr>
              <a:t>煤电装机增减要系统考虑电力供需平衡、热力供需平衡、电力系统安全稳定运行（如灵活性电源的比重）、</a:t>
            </a:r>
            <a:r>
              <a:rPr lang="zh-CN" altLang="en-US" b="1" dirty="0">
                <a:solidFill>
                  <a:srgbClr val="545454"/>
                </a:solidFill>
                <a:latin typeface="Microsoft YaHei UI" pitchFamily="34" charset="-122"/>
                <a:ea typeface="Microsoft YaHei UI" pitchFamily="34" charset="-122"/>
                <a:cs typeface="Times New Roman" pitchFamily="18" charset="0"/>
              </a:rPr>
              <a:t>支持新能源发展、与新型储能相协调</a:t>
            </a:r>
            <a:r>
              <a:rPr lang="zh-CN" altLang="zh-CN" b="1" dirty="0">
                <a:solidFill>
                  <a:srgbClr val="545454"/>
                </a:solidFill>
                <a:latin typeface="Microsoft YaHei UI" pitchFamily="34" charset="-122"/>
                <a:ea typeface="Microsoft YaHei UI" pitchFamily="34" charset="-122"/>
                <a:cs typeface="Times New Roman" pitchFamily="18" charset="0"/>
              </a:rPr>
              <a:t>等</a:t>
            </a:r>
            <a:r>
              <a:rPr lang="zh-CN" altLang="en-US" b="1" dirty="0">
                <a:solidFill>
                  <a:srgbClr val="545454"/>
                </a:solidFill>
                <a:latin typeface="Microsoft YaHei UI" pitchFamily="34" charset="-122"/>
                <a:ea typeface="Microsoft YaHei UI" pitchFamily="34" charset="-122"/>
                <a:cs typeface="Times New Roman" pitchFamily="18" charset="0"/>
              </a:rPr>
              <a:t>多</a:t>
            </a:r>
            <a:r>
              <a:rPr lang="zh-CN" altLang="zh-CN" b="1" dirty="0">
                <a:solidFill>
                  <a:srgbClr val="545454"/>
                </a:solidFill>
                <a:latin typeface="Microsoft YaHei UI" pitchFamily="34" charset="-122"/>
                <a:ea typeface="Microsoft YaHei UI" pitchFamily="34" charset="-122"/>
                <a:cs typeface="Times New Roman" pitchFamily="18" charset="0"/>
              </a:rPr>
              <a:t>个维度。</a:t>
            </a:r>
            <a:endParaRPr lang="en-US" altLang="zh-CN" b="1" dirty="0">
              <a:solidFill>
                <a:srgbClr val="545454"/>
              </a:solidFill>
              <a:latin typeface="Microsoft YaHei UI" pitchFamily="34" charset="-122"/>
              <a:ea typeface="Microsoft YaHei UI" pitchFamily="34" charset="-122"/>
              <a:cs typeface="Times New Roman" pitchFamily="18" charset="0"/>
            </a:endParaRPr>
          </a:p>
          <a:p>
            <a:pPr marL="285750" indent="-285750">
              <a:lnSpc>
                <a:spcPct val="150000"/>
              </a:lnSpc>
              <a:buClr>
                <a:srgbClr val="FF0000"/>
              </a:buClr>
              <a:buFont typeface="Wingdings" panose="05000000000000000000" pitchFamily="2" charset="2"/>
              <a:buChar char="l"/>
            </a:pPr>
            <a:r>
              <a:rPr lang="zh-CN" altLang="en-US" b="1" dirty="0">
                <a:solidFill>
                  <a:srgbClr val="FF0000"/>
                </a:solidFill>
                <a:latin typeface="Microsoft YaHei UI" pitchFamily="34" charset="-122"/>
                <a:ea typeface="Microsoft YaHei UI" pitchFamily="34" charset="-122"/>
                <a:cs typeface="Times New Roman" pitchFamily="18" charset="0"/>
              </a:rPr>
              <a:t>坚持</a:t>
            </a:r>
            <a:r>
              <a:rPr lang="zh-CN" altLang="zh-CN" b="1" dirty="0">
                <a:solidFill>
                  <a:srgbClr val="FF0000"/>
                </a:solidFill>
                <a:latin typeface="Microsoft YaHei UI" pitchFamily="34" charset="-122"/>
                <a:ea typeface="Microsoft YaHei UI" pitchFamily="34" charset="-122"/>
                <a:cs typeface="Times New Roman" pitchFamily="18" charset="0"/>
              </a:rPr>
              <a:t>全局性</a:t>
            </a:r>
            <a:r>
              <a:rPr lang="zh-CN" altLang="en-US" b="1" dirty="0">
                <a:solidFill>
                  <a:srgbClr val="545454"/>
                </a:solidFill>
                <a:latin typeface="Microsoft YaHei UI" pitchFamily="34" charset="-122"/>
                <a:ea typeface="Microsoft YaHei UI" pitchFamily="34" charset="-122"/>
                <a:cs typeface="Times New Roman" pitchFamily="18" charset="0"/>
              </a:rPr>
              <a:t>：</a:t>
            </a:r>
            <a:r>
              <a:rPr lang="zh-CN" altLang="zh-CN" b="1" dirty="0">
                <a:solidFill>
                  <a:srgbClr val="545454"/>
                </a:solidFill>
                <a:latin typeface="Microsoft YaHei UI" pitchFamily="34" charset="-122"/>
                <a:ea typeface="Microsoft YaHei UI" pitchFamily="34" charset="-122"/>
                <a:cs typeface="Times New Roman" pitchFamily="18" charset="0"/>
              </a:rPr>
              <a:t>煤电装机增减要系统考虑投资者利益、资金链、产业链、供应链（煤矿、运输）、地方经济、社会（就业）发展等的关系。</a:t>
            </a:r>
            <a:endParaRPr lang="en-US" altLang="zh-CN" b="1" dirty="0">
              <a:solidFill>
                <a:srgbClr val="545454"/>
              </a:solidFill>
              <a:latin typeface="Microsoft YaHei UI" pitchFamily="34" charset="-122"/>
              <a:ea typeface="Microsoft YaHei UI" pitchFamily="34" charset="-122"/>
              <a:cs typeface="Times New Roman" pitchFamily="18" charset="0"/>
            </a:endParaRPr>
          </a:p>
          <a:p>
            <a:pPr marL="285750" indent="-285750">
              <a:lnSpc>
                <a:spcPct val="150000"/>
              </a:lnSpc>
              <a:buClr>
                <a:srgbClr val="FF0000"/>
              </a:buClr>
              <a:buFont typeface="Wingdings" panose="05000000000000000000" pitchFamily="2" charset="2"/>
              <a:buChar char="l"/>
            </a:pPr>
            <a:r>
              <a:rPr lang="zh-CN" altLang="en-US" b="1" dirty="0">
                <a:solidFill>
                  <a:srgbClr val="FF0000"/>
                </a:solidFill>
                <a:latin typeface="Microsoft YaHei UI" pitchFamily="34" charset="-122"/>
                <a:ea typeface="Microsoft YaHei UI" pitchFamily="34" charset="-122"/>
                <a:cs typeface="Times New Roman" pitchFamily="18" charset="0"/>
              </a:rPr>
              <a:t>坚持</a:t>
            </a:r>
            <a:r>
              <a:rPr lang="zh-CN" altLang="zh-CN" b="1" dirty="0">
                <a:solidFill>
                  <a:srgbClr val="FF0000"/>
                </a:solidFill>
                <a:latin typeface="Microsoft YaHei UI" pitchFamily="34" charset="-122"/>
                <a:ea typeface="Microsoft YaHei UI" pitchFamily="34" charset="-122"/>
                <a:cs typeface="Times New Roman" pitchFamily="18" charset="0"/>
              </a:rPr>
              <a:t>因地制宜</a:t>
            </a:r>
            <a:r>
              <a:rPr lang="zh-CN" altLang="en-US" b="1" dirty="0">
                <a:solidFill>
                  <a:srgbClr val="545454"/>
                </a:solidFill>
                <a:latin typeface="Microsoft YaHei UI" pitchFamily="34" charset="-122"/>
                <a:ea typeface="Microsoft YaHei UI" pitchFamily="34" charset="-122"/>
                <a:cs typeface="Times New Roman" pitchFamily="18" charset="0"/>
              </a:rPr>
              <a:t>：</a:t>
            </a:r>
            <a:r>
              <a:rPr lang="zh-CN" altLang="zh-CN" b="1" dirty="0">
                <a:solidFill>
                  <a:srgbClr val="545454"/>
                </a:solidFill>
                <a:latin typeface="Microsoft YaHei UI" pitchFamily="34" charset="-122"/>
                <a:ea typeface="Microsoft YaHei UI" pitchFamily="34" charset="-122"/>
                <a:cs typeface="Times New Roman" pitchFamily="18" charset="0"/>
              </a:rPr>
              <a:t>一个煤电项目是否建设，要从</a:t>
            </a:r>
            <a:r>
              <a:rPr lang="zh-CN" altLang="en-US" b="1" dirty="0">
                <a:solidFill>
                  <a:srgbClr val="545454"/>
                </a:solidFill>
                <a:latin typeface="Microsoft YaHei UI" pitchFamily="34" charset="-122"/>
                <a:ea typeface="Microsoft YaHei UI" pitchFamily="34" charset="-122"/>
                <a:cs typeface="Times New Roman" pitchFamily="18" charset="0"/>
              </a:rPr>
              <a:t>当地情况出发，从</a:t>
            </a:r>
            <a:r>
              <a:rPr lang="zh-CN" altLang="zh-CN" b="1" dirty="0">
                <a:solidFill>
                  <a:srgbClr val="545454"/>
                </a:solidFill>
                <a:latin typeface="Microsoft YaHei UI" pitchFamily="34" charset="-122"/>
                <a:ea typeface="Microsoft YaHei UI" pitchFamily="34" charset="-122"/>
                <a:cs typeface="Times New Roman" pitchFamily="18" charset="0"/>
              </a:rPr>
              <a:t>优先发展新能源、项目所在地或所在电网中的作用（是不是负荷中心的主力电源或重要的备用电源）等</a:t>
            </a:r>
            <a:r>
              <a:rPr lang="zh-CN" altLang="en-US" b="1" dirty="0">
                <a:solidFill>
                  <a:srgbClr val="545454"/>
                </a:solidFill>
                <a:latin typeface="Microsoft YaHei UI" pitchFamily="34" charset="-122"/>
                <a:ea typeface="Microsoft YaHei UI" pitchFamily="34" charset="-122"/>
                <a:cs typeface="Times New Roman" pitchFamily="18" charset="0"/>
              </a:rPr>
              <a:t>综合考虑。</a:t>
            </a:r>
            <a:endParaRPr lang="en-US" altLang="zh-CN" b="1" dirty="0">
              <a:solidFill>
                <a:srgbClr val="545454"/>
              </a:solidFill>
              <a:latin typeface="Microsoft YaHei UI" pitchFamily="34" charset="-122"/>
              <a:ea typeface="Microsoft YaHei UI" pitchFamily="34" charset="-122"/>
              <a:cs typeface="Times New Roman" pitchFamily="18" charset="0"/>
            </a:endParaRPr>
          </a:p>
          <a:p>
            <a:pPr marL="285750" indent="-285750">
              <a:lnSpc>
                <a:spcPct val="150000"/>
              </a:lnSpc>
              <a:buClr>
                <a:srgbClr val="FF0000"/>
              </a:buClr>
              <a:buFont typeface="Wingdings" panose="05000000000000000000" pitchFamily="2" charset="2"/>
              <a:buChar char="l"/>
            </a:pPr>
            <a:endParaRPr lang="en-US" altLang="zh-CN" b="1" dirty="0">
              <a:solidFill>
                <a:srgbClr val="545454"/>
              </a:solidFill>
              <a:latin typeface="Microsoft YaHei UI" pitchFamily="34" charset="-122"/>
              <a:ea typeface="Microsoft YaHei UI" pitchFamily="34" charset="-122"/>
              <a:cs typeface="Times New Roman" pitchFamily="18" charset="0"/>
            </a:endParaRPr>
          </a:p>
          <a:p>
            <a:pPr>
              <a:lnSpc>
                <a:spcPct val="150000"/>
              </a:lnSpc>
              <a:buClr>
                <a:srgbClr val="FF0000"/>
              </a:buClr>
            </a:pPr>
            <a:r>
              <a:rPr lang="zh-CN" altLang="en-US" b="1" dirty="0"/>
              <a:t>         综上所述，在“双碳”目标下，能源转型中</a:t>
            </a:r>
            <a:r>
              <a:rPr lang="zh-CN" altLang="en-US" sz="1800" b="1" dirty="0"/>
              <a:t>煤电（企业）使命为：托底保供、系统调节（能量、功率、频率）、热电联供、综合利用、战略备用。</a:t>
            </a:r>
            <a:endParaRPr lang="en-US" altLang="zh-CN" sz="1800" b="1" dirty="0"/>
          </a:p>
          <a:p>
            <a:pPr marL="285750" indent="-285750">
              <a:lnSpc>
                <a:spcPct val="150000"/>
              </a:lnSpc>
              <a:buClr>
                <a:srgbClr val="FF0000"/>
              </a:buClr>
              <a:buFont typeface="Wingdings" panose="05000000000000000000" pitchFamily="2" charset="2"/>
              <a:buChar char="l"/>
            </a:pPr>
            <a:endParaRPr lang="en-US" altLang="zh-CN" b="1" dirty="0">
              <a:solidFill>
                <a:srgbClr val="545454"/>
              </a:solidFill>
              <a:latin typeface="Microsoft YaHei UI" pitchFamily="34" charset="-122"/>
              <a:ea typeface="Microsoft YaHei UI" pitchFamily="34" charset="-122"/>
              <a:cs typeface="Times New Roman" pitchFamily="18" charset="0"/>
            </a:endParaRPr>
          </a:p>
        </p:txBody>
      </p:sp>
      <p:sp>
        <p:nvSpPr>
          <p:cNvPr id="4" name="Rectangle 1"/>
          <p:cNvSpPr>
            <a:spLocks noChangeArrowheads="1"/>
          </p:cNvSpPr>
          <p:nvPr/>
        </p:nvSpPr>
        <p:spPr bwMode="auto">
          <a:xfrm>
            <a:off x="394283" y="1056568"/>
            <a:ext cx="11538637" cy="5597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50000"/>
              </a:lnSpc>
            </a:pPr>
            <a:r>
              <a:rPr lang="zh-CN" altLang="en-US" sz="2400" b="1" dirty="0">
                <a:solidFill>
                  <a:schemeClr val="tx1"/>
                </a:solidFill>
                <a:latin typeface="宋体" pitchFamily="2" charset="-122"/>
                <a:ea typeface="宋体" pitchFamily="2" charset="-122"/>
                <a:cs typeface="Times New Roman" pitchFamily="18" charset="0"/>
              </a:rPr>
              <a:t>第二，要明确要煤电定位，以底线思维和系统思维确定</a:t>
            </a:r>
            <a:r>
              <a:rPr lang="zh-CN" altLang="zh-CN" sz="2400" b="1" dirty="0">
                <a:solidFill>
                  <a:schemeClr val="tx1"/>
                </a:solidFill>
                <a:latin typeface="宋体" pitchFamily="2" charset="-122"/>
                <a:ea typeface="宋体" pitchFamily="2" charset="-122"/>
                <a:cs typeface="Times New Roman" pitchFamily="18" charset="0"/>
              </a:rPr>
              <a:t>煤电</a:t>
            </a:r>
            <a:r>
              <a:rPr lang="zh-CN" altLang="en-US" sz="2400" b="1" dirty="0">
                <a:solidFill>
                  <a:schemeClr val="tx1"/>
                </a:solidFill>
                <a:latin typeface="宋体" pitchFamily="2" charset="-122"/>
                <a:ea typeface="宋体" pitchFamily="2" charset="-122"/>
                <a:cs typeface="Times New Roman" pitchFamily="18" charset="0"/>
              </a:rPr>
              <a:t>使命</a:t>
            </a:r>
            <a:endParaRPr kumimoji="0" lang="en-US" altLang="zh-CN" sz="2400" b="1" i="0" u="none" strike="noStrike" cap="none" normalizeH="0" baseline="0" dirty="0">
              <a:ln>
                <a:noFill/>
              </a:ln>
              <a:solidFill>
                <a:schemeClr val="tx1"/>
              </a:solidFill>
              <a:effectLst/>
              <a:latin typeface="宋体" pitchFamily="2" charset="-122"/>
              <a:ea typeface="宋体" pitchFamily="2" charset="-122"/>
              <a:cs typeface="Times New Roman" pitchFamily="18" charset="0"/>
            </a:endParaRPr>
          </a:p>
        </p:txBody>
      </p:sp>
    </p:spTree>
    <p:extLst>
      <p:ext uri="{BB962C8B-B14F-4D97-AF65-F5344CB8AC3E}">
        <p14:creationId xmlns:p14="http://schemas.microsoft.com/office/powerpoint/2010/main" val="247344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26B5A2F-1A77-5E4B-9541-5C69D0D0DC69}" type="slidenum">
              <a:rPr kumimoji="1" lang="zh-CN" altLang="en-US" smtClean="0"/>
              <a:pPr/>
              <a:t>13</a:t>
            </a:fld>
            <a:endParaRPr kumimoji="1" lang="zh-CN" altLang="en-US"/>
          </a:p>
        </p:txBody>
      </p:sp>
      <p:sp>
        <p:nvSpPr>
          <p:cNvPr id="3" name="矩形 2"/>
          <p:cNvSpPr/>
          <p:nvPr/>
        </p:nvSpPr>
        <p:spPr>
          <a:xfrm>
            <a:off x="457200" y="2172298"/>
            <a:ext cx="11209649"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nSpc>
                <a:spcPct val="150000"/>
              </a:lnSpc>
              <a:buClr>
                <a:srgbClr val="FF0000"/>
              </a:buClr>
              <a:buFont typeface="Wingdings" pitchFamily="2" charset="2"/>
              <a:buChar char="l"/>
              <a:defRPr/>
            </a:pPr>
            <a:r>
              <a:rPr lang="zh-CN" altLang="en-US" b="1" dirty="0">
                <a:solidFill>
                  <a:srgbClr val="545454"/>
                </a:solidFill>
                <a:latin typeface="Microsoft YaHei UI" pitchFamily="34" charset="-122"/>
                <a:ea typeface="Microsoft YaHei UI" pitchFamily="34" charset="-122"/>
                <a:cs typeface="Times New Roman" pitchFamily="18" charset="0"/>
              </a:rPr>
              <a:t>煤电在近中期要继续发挥好电力、电量的主体作用。</a:t>
            </a:r>
            <a:endParaRPr lang="en-US" altLang="zh-CN" b="1" dirty="0">
              <a:solidFill>
                <a:srgbClr val="545454"/>
              </a:solidFill>
              <a:latin typeface="Microsoft YaHei UI" pitchFamily="34" charset="-122"/>
              <a:ea typeface="Microsoft YaHei UI" pitchFamily="34" charset="-122"/>
              <a:cs typeface="Times New Roman" pitchFamily="18" charset="0"/>
            </a:endParaRPr>
          </a:p>
          <a:p>
            <a:pPr marL="342900" indent="-342900">
              <a:lnSpc>
                <a:spcPct val="150000"/>
              </a:lnSpc>
              <a:buClr>
                <a:srgbClr val="FF0000"/>
              </a:buClr>
              <a:buFont typeface="Wingdings" pitchFamily="2" charset="2"/>
              <a:buChar char="l"/>
              <a:defRPr/>
            </a:pPr>
            <a:r>
              <a:rPr lang="zh-CN" altLang="en-US" b="1" dirty="0">
                <a:solidFill>
                  <a:srgbClr val="545454"/>
                </a:solidFill>
                <a:latin typeface="Microsoft YaHei UI" pitchFamily="34" charset="-122"/>
                <a:ea typeface="Microsoft YaHei UI" pitchFamily="34" charset="-122"/>
                <a:cs typeface="Times New Roman" pitchFamily="18" charset="0"/>
              </a:rPr>
              <a:t>在推进“三改联动”时要充分论证，技术措施与政策措施相配套，在清洁、低碳、高效、安全的基础上向适应性方面发展。不能片面、极端追求高参数、大容量和高效率、极低排放等目标，而是要“以功能和目的确定改造参数”，防止“一刀切”，盲目改造。</a:t>
            </a:r>
            <a:endParaRPr lang="en-US" altLang="zh-CN" b="1" dirty="0">
              <a:solidFill>
                <a:srgbClr val="545454"/>
              </a:solidFill>
              <a:latin typeface="Microsoft YaHei UI" pitchFamily="34" charset="-122"/>
              <a:ea typeface="Microsoft YaHei UI" pitchFamily="34" charset="-122"/>
              <a:cs typeface="Times New Roman" pitchFamily="18" charset="0"/>
            </a:endParaRPr>
          </a:p>
          <a:p>
            <a:pPr marL="342900" indent="-342900">
              <a:lnSpc>
                <a:spcPct val="150000"/>
              </a:lnSpc>
              <a:buClr>
                <a:srgbClr val="FF0000"/>
              </a:buClr>
              <a:buFont typeface="Wingdings" pitchFamily="2" charset="2"/>
              <a:buChar char="l"/>
              <a:defRPr/>
            </a:pPr>
            <a:r>
              <a:rPr lang="zh-CN" altLang="en-US" b="1" dirty="0">
                <a:solidFill>
                  <a:srgbClr val="545454"/>
                </a:solidFill>
                <a:latin typeface="Microsoft YaHei UI" pitchFamily="34" charset="-122"/>
                <a:ea typeface="Microsoft YaHei UI" pitchFamily="34" charset="-122"/>
                <a:cs typeface="Times New Roman" pitchFamily="18" charset="0"/>
              </a:rPr>
              <a:t>污染治理和综合利用措施要向精准、协同的方向拓展。要高度重视机组调节性能变化对污染控制措施的影响、污染控制设备稳定性可靠性经济性和低碳要求之间的协调、一次污染物与二次污染物控制协调、高架点源污染控制与无组源污染源控制协调、固体废物持续大比例和高附加值利用等问题。</a:t>
            </a:r>
            <a:endParaRPr lang="en-US" altLang="zh-CN" b="1" dirty="0">
              <a:solidFill>
                <a:srgbClr val="545454"/>
              </a:solidFill>
              <a:latin typeface="Microsoft YaHei UI" pitchFamily="34" charset="-122"/>
              <a:ea typeface="Microsoft YaHei UI" pitchFamily="34" charset="-122"/>
              <a:cs typeface="Times New Roman" pitchFamily="18" charset="0"/>
            </a:endParaRPr>
          </a:p>
          <a:p>
            <a:pPr marL="342900" indent="-342900">
              <a:lnSpc>
                <a:spcPct val="150000"/>
              </a:lnSpc>
              <a:buClr>
                <a:srgbClr val="FF0000"/>
              </a:buClr>
              <a:buFont typeface="Wingdings" pitchFamily="2" charset="2"/>
              <a:buChar char="l"/>
              <a:defRPr/>
            </a:pPr>
            <a:r>
              <a:rPr lang="zh-CN" altLang="en-US" b="1" dirty="0">
                <a:solidFill>
                  <a:srgbClr val="545454"/>
                </a:solidFill>
                <a:latin typeface="Microsoft YaHei UI" pitchFamily="34" charset="-122"/>
                <a:ea typeface="Microsoft YaHei UI" pitchFamily="34" charset="-122"/>
                <a:cs typeface="Times New Roman" pitchFamily="18" charset="0"/>
              </a:rPr>
              <a:t>煤电要发挥好调整煤炭消费结构作用，促进全社会煤炭污染问题解决。</a:t>
            </a:r>
            <a:endParaRPr lang="en-US" altLang="zh-CN" b="1" dirty="0">
              <a:solidFill>
                <a:srgbClr val="545454"/>
              </a:solidFill>
              <a:latin typeface="Microsoft YaHei UI" pitchFamily="34" charset="-122"/>
              <a:ea typeface="Microsoft YaHei UI" pitchFamily="34" charset="-122"/>
              <a:cs typeface="Times New Roman" pitchFamily="18" charset="0"/>
            </a:endParaRPr>
          </a:p>
        </p:txBody>
      </p:sp>
      <p:sp>
        <p:nvSpPr>
          <p:cNvPr id="6" name="Rectangle 1"/>
          <p:cNvSpPr>
            <a:spLocks noChangeArrowheads="1"/>
          </p:cNvSpPr>
          <p:nvPr/>
        </p:nvSpPr>
        <p:spPr bwMode="auto">
          <a:xfrm>
            <a:off x="457200" y="1214774"/>
            <a:ext cx="11270609" cy="5597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342900" indent="-342900">
              <a:lnSpc>
                <a:spcPct val="150000"/>
              </a:lnSpc>
              <a:buFont typeface="Wingdings" panose="05000000000000000000" pitchFamily="2" charset="2"/>
              <a:buChar char="l"/>
            </a:pPr>
            <a:r>
              <a:rPr kumimoji="0" lang="zh-CN" altLang="en-US" sz="2400" b="1" i="0" u="none" strike="noStrike" cap="none" normalizeH="0" baseline="0" dirty="0">
                <a:ln>
                  <a:noFill/>
                </a:ln>
                <a:solidFill>
                  <a:schemeClr val="tx1"/>
                </a:solidFill>
                <a:effectLst/>
                <a:latin typeface="宋体" pitchFamily="2" charset="-122"/>
                <a:ea typeface="宋体" pitchFamily="2" charset="-122"/>
                <a:cs typeface="Times New Roman" pitchFamily="18" charset="0"/>
              </a:rPr>
              <a:t>第三，</a:t>
            </a:r>
            <a:r>
              <a:rPr lang="zh-CN" altLang="en-US" sz="2400" b="1" dirty="0">
                <a:solidFill>
                  <a:schemeClr val="tx1"/>
                </a:solidFill>
                <a:latin typeface="宋体" pitchFamily="2" charset="-122"/>
                <a:ea typeface="宋体" pitchFamily="2" charset="-122"/>
                <a:cs typeface="Times New Roman" pitchFamily="18" charset="0"/>
              </a:rPr>
              <a:t>煤电在“十四五”期间发展需要注意的几点</a:t>
            </a:r>
            <a:endParaRPr kumimoji="0" lang="en-US" altLang="zh-CN" sz="2400" b="1" i="0" u="none" strike="noStrike" cap="none" normalizeH="0" baseline="0" dirty="0">
              <a:ln>
                <a:noFill/>
              </a:ln>
              <a:solidFill>
                <a:schemeClr val="tx1"/>
              </a:solidFill>
              <a:effectLst/>
              <a:latin typeface="宋体" pitchFamily="2" charset="-122"/>
              <a:ea typeface="宋体" pitchFamily="2" charset="-122"/>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7200" y="1784339"/>
            <a:ext cx="11270609" cy="21698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nSpc>
                <a:spcPct val="150000"/>
              </a:lnSpc>
              <a:buClr>
                <a:srgbClr val="FF0000"/>
              </a:buClr>
              <a:buFont typeface="Wingdings" pitchFamily="2" charset="2"/>
              <a:buChar char="l"/>
              <a:defRPr/>
            </a:pPr>
            <a:r>
              <a:rPr lang="zh-CN" altLang="en-US" b="1" dirty="0">
                <a:solidFill>
                  <a:srgbClr val="545454"/>
                </a:solidFill>
                <a:latin typeface="Microsoft YaHei UI" pitchFamily="34" charset="-122"/>
                <a:ea typeface="Microsoft YaHei UI" pitchFamily="34" charset="-122"/>
                <a:cs typeface="Times New Roman" pitchFamily="18" charset="0"/>
              </a:rPr>
              <a:t>要让煤电有合理的、承担历史使命的经营环境，高度防范煤电生产经营困境演变为系统性风险。一个长期、全面、深度亏损的煤电行业，一个被过早唱衰的支柱性行业，一个靠改造设备性能、拼设备寿命、饮鸩止渴维持生产和员工稳定的行业，不仅支撑不了能源电力加快转型，而且会成为电力、能源、经济运行中的严重风险。（</a:t>
            </a:r>
            <a:r>
              <a:rPr lang="en-US" altLang="zh-CN" b="1" dirty="0">
                <a:solidFill>
                  <a:srgbClr val="545454"/>
                </a:solidFill>
                <a:latin typeface="Microsoft YaHei UI" pitchFamily="34" charset="-122"/>
                <a:ea typeface="Microsoft YaHei UI" pitchFamily="34" charset="-122"/>
                <a:cs typeface="Times New Roman" pitchFamily="18" charset="0"/>
              </a:rPr>
              <a:t>2018</a:t>
            </a:r>
            <a:r>
              <a:rPr lang="zh-CN" altLang="en-US" b="1" dirty="0">
                <a:solidFill>
                  <a:srgbClr val="545454"/>
                </a:solidFill>
                <a:latin typeface="Microsoft YaHei UI" pitchFamily="34" charset="-122"/>
                <a:ea typeface="Microsoft YaHei UI" pitchFamily="34" charset="-122"/>
                <a:cs typeface="Times New Roman" pitchFamily="18" charset="0"/>
              </a:rPr>
              <a:t>年提出的观点）</a:t>
            </a:r>
            <a:endParaRPr lang="en-US" altLang="zh-CN" b="1" dirty="0">
              <a:solidFill>
                <a:srgbClr val="545454"/>
              </a:solidFill>
              <a:latin typeface="Microsoft YaHei UI" pitchFamily="34" charset="-122"/>
              <a:ea typeface="Microsoft YaHei UI" pitchFamily="34" charset="-122"/>
              <a:cs typeface="Times New Roman" pitchFamily="18" charset="0"/>
            </a:endParaRPr>
          </a:p>
          <a:p>
            <a:pPr marL="342900" indent="-342900">
              <a:lnSpc>
                <a:spcPct val="150000"/>
              </a:lnSpc>
              <a:buClr>
                <a:srgbClr val="FF0000"/>
              </a:buClr>
              <a:buFont typeface="Wingdings" pitchFamily="2" charset="2"/>
              <a:buChar char="l"/>
              <a:defRPr/>
            </a:pPr>
            <a:r>
              <a:rPr lang="zh-CN" altLang="en-US" b="1" dirty="0">
                <a:solidFill>
                  <a:srgbClr val="545454"/>
                </a:solidFill>
                <a:latin typeface="Microsoft YaHei UI" pitchFamily="34" charset="-122"/>
                <a:ea typeface="Microsoft YaHei UI" pitchFamily="34" charset="-122"/>
                <a:cs typeface="Times New Roman" pitchFamily="18" charset="0"/>
              </a:rPr>
              <a:t>煤电市场化改革政策要与功能相匹配。</a:t>
            </a:r>
          </a:p>
        </p:txBody>
      </p:sp>
      <p:sp>
        <p:nvSpPr>
          <p:cNvPr id="6" name="Rectangle 1"/>
          <p:cNvSpPr>
            <a:spLocks noChangeArrowheads="1"/>
          </p:cNvSpPr>
          <p:nvPr/>
        </p:nvSpPr>
        <p:spPr bwMode="auto">
          <a:xfrm>
            <a:off x="457200" y="1063843"/>
            <a:ext cx="11270609" cy="5597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342900" indent="-342900">
              <a:lnSpc>
                <a:spcPct val="150000"/>
              </a:lnSpc>
              <a:buFont typeface="Wingdings" panose="05000000000000000000" pitchFamily="2" charset="2"/>
              <a:buChar char="l"/>
            </a:pPr>
            <a:r>
              <a:rPr lang="zh-CN" altLang="en-US" sz="2400" b="1" dirty="0">
                <a:solidFill>
                  <a:schemeClr val="tx1"/>
                </a:solidFill>
                <a:latin typeface="宋体" pitchFamily="2" charset="-122"/>
                <a:ea typeface="宋体" pitchFamily="2" charset="-122"/>
                <a:cs typeface="Times New Roman" pitchFamily="18" charset="0"/>
              </a:rPr>
              <a:t>第四，</a:t>
            </a:r>
            <a:r>
              <a:rPr kumimoji="0" lang="zh-CN" altLang="en-US" sz="2400" b="1" i="0" u="none" strike="noStrike" cap="none" normalizeH="0" baseline="0" dirty="0">
                <a:ln>
                  <a:noFill/>
                </a:ln>
                <a:solidFill>
                  <a:schemeClr val="tx1"/>
                </a:solidFill>
                <a:effectLst/>
                <a:latin typeface="宋体" pitchFamily="2" charset="-122"/>
                <a:ea typeface="宋体" pitchFamily="2" charset="-122"/>
                <a:cs typeface="Times New Roman" pitchFamily="18" charset="0"/>
              </a:rPr>
              <a:t>要有与</a:t>
            </a:r>
            <a:r>
              <a:rPr lang="zh-CN" altLang="en-US" sz="2400" b="1" dirty="0">
                <a:solidFill>
                  <a:schemeClr val="tx1"/>
                </a:solidFill>
                <a:latin typeface="宋体" pitchFamily="2" charset="-122"/>
                <a:ea typeface="宋体" pitchFamily="2" charset="-122"/>
                <a:cs typeface="Times New Roman" pitchFamily="18" charset="0"/>
              </a:rPr>
              <a:t>煤电使命相适应的政策环境</a:t>
            </a:r>
            <a:endParaRPr kumimoji="0" lang="en-US" altLang="zh-CN" sz="2400" b="1" i="0" u="none" strike="noStrike" cap="none" normalizeH="0" baseline="0" dirty="0">
              <a:ln>
                <a:noFill/>
              </a:ln>
              <a:solidFill>
                <a:schemeClr val="tx1"/>
              </a:solidFill>
              <a:effectLst/>
              <a:latin typeface="宋体" pitchFamily="2" charset="-122"/>
              <a:ea typeface="宋体" pitchFamily="2" charset="-122"/>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1"/>
          <p:cNvSpPr>
            <a:spLocks noChangeArrowheads="1"/>
          </p:cNvSpPr>
          <p:nvPr/>
        </p:nvSpPr>
        <p:spPr bwMode="auto">
          <a:xfrm>
            <a:off x="304800" y="1312431"/>
            <a:ext cx="11787116" cy="48506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indent="304800">
              <a:lnSpc>
                <a:spcPct val="150000"/>
              </a:lnSpc>
            </a:pPr>
            <a:r>
              <a:rPr lang="zh-CN" altLang="en-US" sz="1600" b="1" dirty="0">
                <a:solidFill>
                  <a:srgbClr val="545454"/>
                </a:solidFill>
                <a:latin typeface="Microsoft YaHei UI" pitchFamily="34" charset="-122"/>
                <a:ea typeface="Microsoft YaHei UI" pitchFamily="34" charset="-122"/>
                <a:cs typeface="Times New Roman" pitchFamily="18" charset="0"/>
              </a:rPr>
              <a:t>中国煤电是世界上最先进、清洁、高效、年轻的煤电系统，虽然，可再生能源发电快速发展，煤电比重持续提高，但仍然是中国电力、电量、供热的主力军，而发达国家的煤电已经进入自然淘汰期，且比重已经很低。</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indent="304800">
              <a:lnSpc>
                <a:spcPct val="150000"/>
              </a:lnSpc>
            </a:pPr>
            <a:r>
              <a:rPr lang="zh-CN" altLang="en-US" sz="1600" b="1" dirty="0">
                <a:solidFill>
                  <a:srgbClr val="545454"/>
                </a:solidFill>
                <a:latin typeface="Microsoft YaHei UI" pitchFamily="34" charset="-122"/>
                <a:ea typeface="Microsoft YaHei UI" pitchFamily="34" charset="-122"/>
                <a:cs typeface="Times New Roman" pitchFamily="18" charset="0"/>
              </a:rPr>
              <a:t>中国燃气消费比重只有</a:t>
            </a:r>
            <a:r>
              <a:rPr lang="en-US" altLang="zh-CN" sz="1600" b="1" dirty="0">
                <a:solidFill>
                  <a:srgbClr val="545454"/>
                </a:solidFill>
                <a:latin typeface="Microsoft YaHei UI" pitchFamily="34" charset="-122"/>
                <a:ea typeface="Microsoft YaHei UI" pitchFamily="34" charset="-122"/>
                <a:cs typeface="Times New Roman" pitchFamily="18" charset="0"/>
              </a:rPr>
              <a:t>8%</a:t>
            </a:r>
            <a:r>
              <a:rPr lang="zh-CN" altLang="en-US" sz="1600" b="1" dirty="0">
                <a:solidFill>
                  <a:srgbClr val="545454"/>
                </a:solidFill>
                <a:latin typeface="Microsoft YaHei UI" pitchFamily="34" charset="-122"/>
                <a:ea typeface="Microsoft YaHei UI" pitchFamily="34" charset="-122"/>
                <a:cs typeface="Times New Roman" pitchFamily="18" charset="0"/>
              </a:rPr>
              <a:t>左右，电力系统燃气轮机也只有</a:t>
            </a:r>
            <a:r>
              <a:rPr lang="en-US" altLang="zh-CN" sz="1600" b="1" dirty="0">
                <a:solidFill>
                  <a:srgbClr val="545454"/>
                </a:solidFill>
                <a:latin typeface="Microsoft YaHei UI" pitchFamily="34" charset="-122"/>
                <a:ea typeface="Microsoft YaHei UI" pitchFamily="34" charset="-122"/>
                <a:cs typeface="Times New Roman" pitchFamily="18" charset="0"/>
              </a:rPr>
              <a:t>6%</a:t>
            </a:r>
            <a:r>
              <a:rPr lang="zh-CN" altLang="en-US" sz="1600" b="1" dirty="0">
                <a:solidFill>
                  <a:srgbClr val="545454"/>
                </a:solidFill>
                <a:latin typeface="Microsoft YaHei UI" pitchFamily="34" charset="-122"/>
                <a:ea typeface="Microsoft YaHei UI" pitchFamily="34" charset="-122"/>
                <a:cs typeface="Times New Roman" pitchFamily="18" charset="0"/>
              </a:rPr>
              <a:t>左右，灵活性调节电源显著不足，需要煤电发挥灵活性作用，因此，其年利用小时数下降呈必然趋势；由于灵活性资源不足，难以仅靠新增新能源发电满足电量、电力增长的需要，同时，为了防范是“灰犀牛”“黑天鹅”的电力风险，少量新建煤电的项目是必要的，但应当十分慎重。</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indent="304800">
              <a:lnSpc>
                <a:spcPct val="150000"/>
              </a:lnSpc>
            </a:pPr>
            <a:r>
              <a:rPr lang="zh-CN" altLang="en-US" sz="1600" b="1" dirty="0">
                <a:solidFill>
                  <a:srgbClr val="545454"/>
                </a:solidFill>
                <a:latin typeface="Microsoft YaHei UI" pitchFamily="34" charset="-122"/>
                <a:ea typeface="Microsoft YaHei UI" pitchFamily="34" charset="-122"/>
                <a:cs typeface="Times New Roman" pitchFamily="18" charset="0"/>
              </a:rPr>
              <a:t>煤电问题在能源电力转型中将会持续展开，但是真正能够成为有价值的政策机制，必须建立在客观规律的基础上，建立在系统优化的基础。</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indent="304800">
              <a:lnSpc>
                <a:spcPct val="150000"/>
              </a:lnSpc>
            </a:pPr>
            <a:r>
              <a:rPr lang="en-US" altLang="zh-CN" sz="1600" b="1" dirty="0">
                <a:solidFill>
                  <a:srgbClr val="545454"/>
                </a:solidFill>
                <a:latin typeface="Microsoft YaHei UI" pitchFamily="34" charset="-122"/>
                <a:ea typeface="Microsoft YaHei UI" pitchFamily="34" charset="-122"/>
                <a:cs typeface="Times New Roman" pitchFamily="18" charset="0"/>
              </a:rPr>
              <a:t>   </a:t>
            </a:r>
            <a:r>
              <a:rPr lang="zh-CN" altLang="en-US" sz="1600" b="1" dirty="0">
                <a:solidFill>
                  <a:srgbClr val="545454"/>
                </a:solidFill>
                <a:latin typeface="Microsoft YaHei UI" pitchFamily="34" charset="-122"/>
                <a:ea typeface="Microsoft YaHei UI" pitchFamily="34" charset="-122"/>
                <a:cs typeface="Times New Roman" pitchFamily="18" charset="0"/>
              </a:rPr>
              <a:t>我们必须有一个清醒的</a:t>
            </a:r>
            <a:r>
              <a:rPr lang="zh-CN" sz="1600" b="1" dirty="0">
                <a:solidFill>
                  <a:srgbClr val="545454"/>
                </a:solidFill>
                <a:latin typeface="Microsoft YaHei UI" pitchFamily="34" charset="-122"/>
                <a:ea typeface="Microsoft YaHei UI" pitchFamily="34" charset="-122"/>
                <a:cs typeface="Times New Roman" pitchFamily="18" charset="0"/>
              </a:rPr>
              <a:t>认识，</a:t>
            </a:r>
            <a:r>
              <a:rPr lang="zh-CN" altLang="en-US" sz="1600" b="1" dirty="0">
                <a:solidFill>
                  <a:srgbClr val="545454"/>
                </a:solidFill>
                <a:latin typeface="Microsoft YaHei UI" pitchFamily="34" charset="-122"/>
                <a:ea typeface="Microsoft YaHei UI" pitchFamily="34" charset="-122"/>
                <a:cs typeface="Times New Roman" pitchFamily="18" charset="0"/>
              </a:rPr>
              <a:t>煤电退出历史舞台具有必然性，</a:t>
            </a:r>
            <a:r>
              <a:rPr lang="zh-CN" sz="1600" b="1" dirty="0">
                <a:solidFill>
                  <a:srgbClr val="545454"/>
                </a:solidFill>
                <a:latin typeface="Microsoft YaHei UI" pitchFamily="34" charset="-122"/>
                <a:ea typeface="Microsoft YaHei UI" pitchFamily="34" charset="-122"/>
                <a:cs typeface="Times New Roman" pitchFamily="18" charset="0"/>
              </a:rPr>
              <a:t>投资者主动建设煤电冲动已基本不复存在，</a:t>
            </a:r>
            <a:r>
              <a:rPr lang="zh-CN" altLang="en-US" sz="1600" b="1" dirty="0">
                <a:solidFill>
                  <a:srgbClr val="545454"/>
                </a:solidFill>
                <a:latin typeface="Microsoft YaHei UI" pitchFamily="34" charset="-122"/>
                <a:ea typeface="Microsoft YaHei UI" pitchFamily="34" charset="-122"/>
                <a:cs typeface="Times New Roman" pitchFamily="18" charset="0"/>
              </a:rPr>
              <a:t>各级政府对煤电也极其慎重，</a:t>
            </a:r>
            <a:r>
              <a:rPr lang="zh-CN" sz="1600" b="1" dirty="0">
                <a:solidFill>
                  <a:srgbClr val="545454"/>
                </a:solidFill>
                <a:latin typeface="Microsoft YaHei UI" pitchFamily="34" charset="-122"/>
                <a:ea typeface="Microsoft YaHei UI" pitchFamily="34" charset="-122"/>
                <a:cs typeface="Times New Roman" pitchFamily="18" charset="0"/>
              </a:rPr>
              <a:t>现在重要的是如何保障电力系统安全稳定前提下，使煤电机组更好地为可再生能源服务，同时，使煤电投资者有正常的回报。</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marL="0" marR="0" lvl="0" indent="304800" algn="l" defTabSz="914400" rtl="0" eaLnBrk="0" fontAlgn="base" latinLnBrk="0" hangingPunct="0">
              <a:lnSpc>
                <a:spcPct val="150000"/>
              </a:lnSpc>
              <a:spcBef>
                <a:spcPct val="0"/>
              </a:spcBef>
              <a:spcAft>
                <a:spcPct val="0"/>
              </a:spcAft>
              <a:buClrTx/>
              <a:buSzTx/>
              <a:buFontTx/>
              <a:buNone/>
              <a:tabLst/>
            </a:pPr>
            <a:r>
              <a:rPr lang="zh-CN" sz="1600" b="1" dirty="0">
                <a:solidFill>
                  <a:srgbClr val="545454"/>
                </a:solidFill>
                <a:latin typeface="Microsoft YaHei UI" pitchFamily="34" charset="-122"/>
                <a:ea typeface="Microsoft YaHei UI" pitchFamily="34" charset="-122"/>
                <a:cs typeface="Times New Roman" pitchFamily="18" charset="0"/>
              </a:rPr>
              <a:t>从政策机制来讲，充分发挥市场机制的作用，通过容量电价、可调性电价等机制设计，让煤电在新的定位和功能条件下发挥正常作用。</a:t>
            </a:r>
            <a:r>
              <a:rPr lang="en-US" altLang="zh-CN" sz="1600" b="1" dirty="0">
                <a:solidFill>
                  <a:srgbClr val="545454"/>
                </a:solidFill>
                <a:latin typeface="Microsoft YaHei UI" pitchFamily="34" charset="-122"/>
                <a:ea typeface="Microsoft YaHei UI" pitchFamily="34" charset="-122"/>
                <a:cs typeface="Times New Roman" pitchFamily="18" charset="0"/>
              </a:rPr>
              <a:t>  </a:t>
            </a:r>
            <a:r>
              <a:rPr lang="zh-CN" sz="1600" b="1" dirty="0">
                <a:solidFill>
                  <a:srgbClr val="545454"/>
                </a:solidFill>
                <a:latin typeface="Microsoft YaHei UI" pitchFamily="34" charset="-122"/>
                <a:ea typeface="Microsoft YaHei UI" pitchFamily="34" charset="-122"/>
                <a:cs typeface="Times New Roman" pitchFamily="18" charset="0"/>
              </a:rPr>
              <a:t>目前，政府有关部门已经明确不会大规模拆除式转型，但随着低碳发展条件下煤电定位及运行模式的变革，淘汰式转型（不符合规定的淘汰）和功能改变型转型（</a:t>
            </a:r>
            <a:r>
              <a:rPr lang="zh-CN" altLang="en-US" sz="1600" b="1" dirty="0">
                <a:solidFill>
                  <a:srgbClr val="545454"/>
                </a:solidFill>
                <a:latin typeface="Microsoft YaHei UI" pitchFamily="34" charset="-122"/>
                <a:ea typeface="Microsoft YaHei UI" pitchFamily="34" charset="-122"/>
                <a:cs typeface="Times New Roman" pitchFamily="18" charset="0"/>
              </a:rPr>
              <a:t>包括增加</a:t>
            </a:r>
            <a:r>
              <a:rPr lang="zh-CN" sz="1600" b="1" dirty="0">
                <a:solidFill>
                  <a:srgbClr val="545454"/>
                </a:solidFill>
                <a:latin typeface="Microsoft YaHei UI" pitchFamily="34" charset="-122"/>
                <a:ea typeface="Microsoft YaHei UI" pitchFamily="34" charset="-122"/>
                <a:cs typeface="Times New Roman" pitchFamily="18" charset="0"/>
              </a:rPr>
              <a:t>战略备用）会持续进行。</a:t>
            </a:r>
          </a:p>
        </p:txBody>
      </p:sp>
      <p:sp>
        <p:nvSpPr>
          <p:cNvPr id="3" name="矩形 2"/>
          <p:cNvSpPr/>
          <p:nvPr/>
        </p:nvSpPr>
        <p:spPr>
          <a:xfrm>
            <a:off x="5008228" y="259757"/>
            <a:ext cx="1501629" cy="584775"/>
          </a:xfrm>
          <a:prstGeom prst="rect">
            <a:avLst/>
          </a:prstGeom>
        </p:spPr>
        <p:txBody>
          <a:bodyPr wrap="square">
            <a:spAutoFit/>
          </a:bodyPr>
          <a:lstStyle/>
          <a:p>
            <a:pPr marL="342900" indent="-342900">
              <a:buClr>
                <a:srgbClr val="FF0000"/>
              </a:buClr>
            </a:pPr>
            <a:r>
              <a:rPr lang="zh-CN" altLang="en-US" sz="3200" b="1" dirty="0">
                <a:solidFill>
                  <a:prstClr val="black"/>
                </a:solidFill>
                <a:latin typeface="微软雅黑"/>
                <a:ea typeface="微软雅黑"/>
                <a:cs typeface="Times New Roman" panose="02020603050405020304" pitchFamily="18" charset="0"/>
              </a:rPr>
              <a:t>总  结</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文本框 2"/>
          <p:cNvSpPr txBox="1">
            <a:spLocks noChangeArrowheads="1"/>
          </p:cNvSpPr>
          <p:nvPr/>
        </p:nvSpPr>
        <p:spPr bwMode="auto">
          <a:xfrm>
            <a:off x="5035550" y="5005388"/>
            <a:ext cx="2760663" cy="307975"/>
          </a:xfrm>
          <a:prstGeom prst="rect">
            <a:avLst/>
          </a:prstGeom>
          <a:solidFill>
            <a:schemeClr val="bg1"/>
          </a:solidFill>
          <a:ln w="9525">
            <a:noFill/>
            <a:miter lim="800000"/>
            <a:headEnd/>
            <a:tailEnd/>
          </a:ln>
        </p:spPr>
        <p:txBody>
          <a:bodyPr>
            <a:spAutoFit/>
          </a:bodyPr>
          <a:lstStyle/>
          <a:p>
            <a:r>
              <a:rPr lang="en-US" altLang="zh-CN" sz="1400">
                <a:solidFill>
                  <a:srgbClr val="0A2E63"/>
                </a:solidFill>
                <a:latin typeface="Times New Roman" pitchFamily="18" charset="0"/>
                <a:ea typeface="黑体" pitchFamily="49" charset="-122"/>
                <a:cs typeface="Times New Roman" pitchFamily="18" charset="0"/>
              </a:rPr>
              <a:t>shilina@cec.org.cn</a:t>
            </a:r>
            <a:endParaRPr lang="zh-CN" altLang="en-US" sz="1400">
              <a:solidFill>
                <a:srgbClr val="0A2E63"/>
              </a:solidFill>
              <a:latin typeface="Times New Roman" pitchFamily="18" charset="0"/>
              <a:ea typeface="黑体" pitchFamily="49" charset="-122"/>
              <a:cs typeface="Times New Roman"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5600" y="1028549"/>
            <a:ext cx="11557000" cy="5540106"/>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200000"/>
              </a:lnSpc>
              <a:spcBef>
                <a:spcPct val="0"/>
              </a:spcBef>
              <a:spcAft>
                <a:spcPct val="0"/>
              </a:spcAft>
              <a:buClrTx/>
              <a:buSzTx/>
              <a:buFont typeface="Wingdings" panose="05000000000000000000" pitchFamily="2" charset="2"/>
              <a:buChar char="l"/>
              <a:tabLst/>
            </a:pPr>
            <a:r>
              <a:rPr lang="zh-CN" altLang="en-US" sz="1600" b="1" dirty="0">
                <a:solidFill>
                  <a:srgbClr val="545454"/>
                </a:solidFill>
                <a:latin typeface="Microsoft YaHei UI" pitchFamily="34" charset="-122"/>
                <a:ea typeface="Microsoft YaHei UI" pitchFamily="34" charset="-122"/>
                <a:cs typeface="Times New Roman" pitchFamily="18" charset="0"/>
              </a:rPr>
              <a:t>煤是高碳能源，中国能源消费以煤为主，中国电力以煤电为主，在</a:t>
            </a:r>
            <a:r>
              <a:rPr lang="en-US" altLang="zh-CN" sz="1600" b="1" dirty="0">
                <a:solidFill>
                  <a:srgbClr val="545454"/>
                </a:solidFill>
                <a:latin typeface="Microsoft YaHei UI" pitchFamily="34" charset="-122"/>
                <a:ea typeface="Microsoft YaHei UI" pitchFamily="34" charset="-122"/>
                <a:cs typeface="Times New Roman" pitchFamily="18" charset="0"/>
              </a:rPr>
              <a:t>2060</a:t>
            </a:r>
            <a:r>
              <a:rPr lang="zh-CN" altLang="en-US" sz="1600" b="1" dirty="0">
                <a:solidFill>
                  <a:srgbClr val="545454"/>
                </a:solidFill>
                <a:latin typeface="Microsoft YaHei UI" pitchFamily="34" charset="-122"/>
                <a:ea typeface="Microsoft YaHei UI" pitchFamily="34" charset="-122"/>
                <a:cs typeface="Times New Roman" pitchFamily="18" charset="0"/>
              </a:rPr>
              <a:t>年前碳中目标下，煤电是否应快速退出？</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marL="285750" marR="0" lvl="0" indent="-285750" algn="just" defTabSz="914400" rtl="0" eaLnBrk="0" fontAlgn="base" latinLnBrk="0" hangingPunct="0">
              <a:lnSpc>
                <a:spcPct val="200000"/>
              </a:lnSpc>
              <a:spcBef>
                <a:spcPct val="0"/>
              </a:spcBef>
              <a:spcAft>
                <a:spcPct val="0"/>
              </a:spcAft>
              <a:buClrTx/>
              <a:buSzTx/>
              <a:buFont typeface="Wingdings" panose="05000000000000000000" pitchFamily="2" charset="2"/>
              <a:buChar char="l"/>
              <a:tabLst/>
            </a:pPr>
            <a:r>
              <a:rPr lang="zh-CN" altLang="en-US" sz="1600" b="1" dirty="0">
                <a:solidFill>
                  <a:srgbClr val="545454"/>
                </a:solidFill>
                <a:latin typeface="Microsoft YaHei UI" pitchFamily="34" charset="-122"/>
                <a:ea typeface="Microsoft YaHei UI" pitchFamily="34" charset="-122"/>
                <a:cs typeface="Times New Roman" pitchFamily="18" charset="0"/>
              </a:rPr>
              <a:t>煤电即便不能快速退出，但为何还要新建？</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marL="285750" marR="0" lvl="0" indent="-285750" algn="just" defTabSz="914400" rtl="0" eaLnBrk="0" fontAlgn="base" latinLnBrk="0" hangingPunct="0">
              <a:lnSpc>
                <a:spcPct val="200000"/>
              </a:lnSpc>
              <a:spcBef>
                <a:spcPct val="0"/>
              </a:spcBef>
              <a:spcAft>
                <a:spcPct val="0"/>
              </a:spcAft>
              <a:buClrTx/>
              <a:buSzTx/>
              <a:buFont typeface="Wingdings" panose="05000000000000000000" pitchFamily="2" charset="2"/>
              <a:buChar char="l"/>
              <a:tabLst/>
            </a:pPr>
            <a:r>
              <a:rPr lang="zh-CN" altLang="en-US" sz="1600" b="1" dirty="0">
                <a:solidFill>
                  <a:srgbClr val="545454"/>
                </a:solidFill>
                <a:latin typeface="Microsoft YaHei UI" pitchFamily="34" charset="-122"/>
                <a:ea typeface="Microsoft YaHei UI" pitchFamily="34" charset="-122"/>
                <a:cs typeface="Times New Roman" pitchFamily="18" charset="0"/>
              </a:rPr>
              <a:t>煤电年运行小时数可以达到</a:t>
            </a:r>
            <a:r>
              <a:rPr lang="en-US" altLang="zh-CN" sz="1600" b="1" dirty="0">
                <a:solidFill>
                  <a:srgbClr val="545454"/>
                </a:solidFill>
                <a:latin typeface="Microsoft YaHei UI" pitchFamily="34" charset="-122"/>
                <a:ea typeface="Microsoft YaHei UI" pitchFamily="34" charset="-122"/>
                <a:cs typeface="Times New Roman" pitchFamily="18" charset="0"/>
              </a:rPr>
              <a:t>6000</a:t>
            </a:r>
            <a:r>
              <a:rPr lang="zh-CN" altLang="en-US" sz="1600" b="1" dirty="0">
                <a:solidFill>
                  <a:srgbClr val="545454"/>
                </a:solidFill>
                <a:latin typeface="Microsoft YaHei UI" pitchFamily="34" charset="-122"/>
                <a:ea typeface="Microsoft YaHei UI" pitchFamily="34" charset="-122"/>
                <a:cs typeface="Times New Roman" pitchFamily="18" charset="0"/>
              </a:rPr>
              <a:t>小时甚至更高，即使设计条件运行小时数也应达</a:t>
            </a:r>
            <a:r>
              <a:rPr lang="en-US" altLang="zh-CN" sz="1600" b="1" dirty="0">
                <a:solidFill>
                  <a:srgbClr val="545454"/>
                </a:solidFill>
                <a:latin typeface="Microsoft YaHei UI" pitchFamily="34" charset="-122"/>
                <a:ea typeface="Microsoft YaHei UI" pitchFamily="34" charset="-122"/>
                <a:cs typeface="Times New Roman" pitchFamily="18" charset="0"/>
              </a:rPr>
              <a:t>5500</a:t>
            </a:r>
            <a:r>
              <a:rPr lang="zh-CN" altLang="en-US" sz="1600" b="1" dirty="0">
                <a:solidFill>
                  <a:srgbClr val="545454"/>
                </a:solidFill>
                <a:latin typeface="Microsoft YaHei UI" pitchFamily="34" charset="-122"/>
                <a:ea typeface="Microsoft YaHei UI" pitchFamily="34" charset="-122"/>
                <a:cs typeface="Times New Roman" pitchFamily="18" charset="0"/>
              </a:rPr>
              <a:t>小时，而现在运行大约</a:t>
            </a:r>
            <a:r>
              <a:rPr lang="en-US" altLang="zh-CN" sz="1600" b="1" dirty="0">
                <a:solidFill>
                  <a:srgbClr val="545454"/>
                </a:solidFill>
                <a:latin typeface="Microsoft YaHei UI" pitchFamily="34" charset="-122"/>
                <a:ea typeface="Microsoft YaHei UI" pitchFamily="34" charset="-122"/>
                <a:cs typeface="Times New Roman" pitchFamily="18" charset="0"/>
              </a:rPr>
              <a:t>4300</a:t>
            </a:r>
            <a:r>
              <a:rPr lang="zh-CN" altLang="en-US" sz="1600" b="1" dirty="0">
                <a:solidFill>
                  <a:srgbClr val="545454"/>
                </a:solidFill>
                <a:latin typeface="Microsoft YaHei UI" pitchFamily="34" charset="-122"/>
                <a:ea typeface="Microsoft YaHei UI" pitchFamily="34" charset="-122"/>
                <a:cs typeface="Times New Roman" pitchFamily="18" charset="0"/>
              </a:rPr>
              <a:t>小时，只要将运行小时数提高到</a:t>
            </a:r>
            <a:r>
              <a:rPr lang="en-US" altLang="zh-CN" sz="1600" b="1" dirty="0">
                <a:solidFill>
                  <a:srgbClr val="545454"/>
                </a:solidFill>
                <a:latin typeface="Microsoft YaHei UI" pitchFamily="34" charset="-122"/>
                <a:ea typeface="Microsoft YaHei UI" pitchFamily="34" charset="-122"/>
                <a:cs typeface="Times New Roman" pitchFamily="18" charset="0"/>
              </a:rPr>
              <a:t>5500</a:t>
            </a:r>
            <a:r>
              <a:rPr lang="zh-CN" altLang="en-US" sz="1600" b="1" dirty="0">
                <a:solidFill>
                  <a:srgbClr val="545454"/>
                </a:solidFill>
                <a:latin typeface="Microsoft YaHei UI" pitchFamily="34" charset="-122"/>
                <a:ea typeface="Microsoft YaHei UI" pitchFamily="34" charset="-122"/>
                <a:cs typeface="Times New Roman" pitchFamily="18" charset="0"/>
              </a:rPr>
              <a:t>小时，是否就不需要再新建煤电了？</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marL="285750" marR="0" lvl="0" indent="-285750" algn="just" defTabSz="914400" rtl="0" eaLnBrk="0" fontAlgn="base" latinLnBrk="0" hangingPunct="0">
              <a:lnSpc>
                <a:spcPct val="200000"/>
              </a:lnSpc>
              <a:spcBef>
                <a:spcPct val="0"/>
              </a:spcBef>
              <a:spcAft>
                <a:spcPct val="0"/>
              </a:spcAft>
              <a:buClrTx/>
              <a:buSzTx/>
              <a:buFont typeface="Wingdings" panose="05000000000000000000" pitchFamily="2" charset="2"/>
              <a:buChar char="l"/>
              <a:tabLst/>
            </a:pPr>
            <a:r>
              <a:rPr lang="zh-CN" altLang="en-US" sz="1600" b="1" dirty="0">
                <a:solidFill>
                  <a:srgbClr val="545454"/>
                </a:solidFill>
                <a:latin typeface="Microsoft YaHei UI" pitchFamily="34" charset="-122"/>
                <a:ea typeface="Microsoft YaHei UI" pitchFamily="34" charset="-122"/>
                <a:cs typeface="Times New Roman" pitchFamily="18" charset="0"/>
              </a:rPr>
              <a:t>煤电企业已经多年、大面积亏损，这样的企业还有价值吗？是不是应该破产？</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marL="285750" marR="0" lvl="0" indent="-285750" algn="just" defTabSz="914400" rtl="0" eaLnBrk="0" fontAlgn="base" latinLnBrk="0" hangingPunct="0">
              <a:lnSpc>
                <a:spcPct val="200000"/>
              </a:lnSpc>
              <a:spcBef>
                <a:spcPct val="0"/>
              </a:spcBef>
              <a:spcAft>
                <a:spcPct val="0"/>
              </a:spcAft>
              <a:buClrTx/>
              <a:buSzTx/>
              <a:buFont typeface="Wingdings" panose="05000000000000000000" pitchFamily="2" charset="2"/>
              <a:buChar char="l"/>
              <a:tabLst/>
            </a:pPr>
            <a:r>
              <a:rPr lang="zh-CN" altLang="en-US" sz="1600" b="1" dirty="0">
                <a:solidFill>
                  <a:srgbClr val="545454"/>
                </a:solidFill>
                <a:latin typeface="Microsoft YaHei UI" pitchFamily="34" charset="-122"/>
                <a:ea typeface="Microsoft YaHei UI" pitchFamily="34" charset="-122"/>
                <a:cs typeface="Times New Roman" pitchFamily="18" charset="0"/>
              </a:rPr>
              <a:t>中国大约</a:t>
            </a:r>
            <a:r>
              <a:rPr lang="en-US" altLang="zh-CN" sz="1600" b="1" dirty="0">
                <a:solidFill>
                  <a:srgbClr val="545454"/>
                </a:solidFill>
                <a:latin typeface="Microsoft YaHei UI" pitchFamily="34" charset="-122"/>
                <a:ea typeface="Microsoft YaHei UI" pitchFamily="34" charset="-122"/>
                <a:cs typeface="Times New Roman" pitchFamily="18" charset="0"/>
              </a:rPr>
              <a:t>55%</a:t>
            </a:r>
            <a:r>
              <a:rPr lang="zh-CN" altLang="en-US" sz="1600" b="1" dirty="0">
                <a:solidFill>
                  <a:srgbClr val="545454"/>
                </a:solidFill>
                <a:latin typeface="Microsoft YaHei UI" pitchFamily="34" charset="-122"/>
                <a:ea typeface="Microsoft YaHei UI" pitchFamily="34" charset="-122"/>
                <a:cs typeface="Times New Roman" pitchFamily="18" charset="0"/>
              </a:rPr>
              <a:t>的煤炭用于发电，一年约需</a:t>
            </a:r>
            <a:r>
              <a:rPr lang="en-US" altLang="zh-CN" sz="1600" b="1" dirty="0">
                <a:solidFill>
                  <a:srgbClr val="545454"/>
                </a:solidFill>
                <a:latin typeface="Microsoft YaHei UI" pitchFamily="34" charset="-122"/>
                <a:ea typeface="Microsoft YaHei UI" pitchFamily="34" charset="-122"/>
                <a:cs typeface="Times New Roman" pitchFamily="18" charset="0"/>
              </a:rPr>
              <a:t>22</a:t>
            </a:r>
            <a:r>
              <a:rPr lang="zh-CN" altLang="en-US" sz="1600" b="1" dirty="0">
                <a:solidFill>
                  <a:srgbClr val="545454"/>
                </a:solidFill>
                <a:latin typeface="Microsoft YaHei UI" pitchFamily="34" charset="-122"/>
                <a:ea typeface="Microsoft YaHei UI" pitchFamily="34" charset="-122"/>
                <a:cs typeface="Times New Roman" pitchFamily="18" charset="0"/>
              </a:rPr>
              <a:t>亿吨原煤，产生的大气污染物对环境质量的影响能解决吗？</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marL="285750" lvl="0" indent="-285750" algn="just">
              <a:lnSpc>
                <a:spcPct val="200000"/>
              </a:lnSpc>
              <a:buFont typeface="Wingdings" panose="05000000000000000000" pitchFamily="2" charset="2"/>
              <a:buChar char="l"/>
            </a:pPr>
            <a:r>
              <a:rPr lang="zh-CN" altLang="en-US" sz="1600" b="1" dirty="0">
                <a:solidFill>
                  <a:srgbClr val="545454"/>
                </a:solidFill>
                <a:latin typeface="Microsoft YaHei UI" pitchFamily="34" charset="-122"/>
                <a:ea typeface="Microsoft YaHei UI" pitchFamily="34" charset="-122"/>
                <a:cs typeface="Times New Roman" pitchFamily="18" charset="0"/>
              </a:rPr>
              <a:t>光伏、风电的上网电价已经与煤电持平，有的甚至更低，为什么不能全部由新能源发电满足新增加负荷需求？</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marL="285750" lvl="0" indent="-285750" algn="just">
              <a:lnSpc>
                <a:spcPct val="200000"/>
              </a:lnSpc>
              <a:buFont typeface="Wingdings" panose="05000000000000000000" pitchFamily="2" charset="2"/>
              <a:buChar char="l"/>
            </a:pPr>
            <a:r>
              <a:rPr lang="zh-CN" altLang="en-US" sz="1600" b="1" dirty="0">
                <a:solidFill>
                  <a:srgbClr val="545454"/>
                </a:solidFill>
                <a:latin typeface="Microsoft YaHei UI" pitchFamily="34" charset="-122"/>
                <a:ea typeface="Microsoft YaHei UI" pitchFamily="34" charset="-122"/>
                <a:cs typeface="Times New Roman" pitchFamily="18" charset="0"/>
              </a:rPr>
              <a:t>煤电企业或者投资都是否对投资煤电有特别爱好？</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marL="285750" lvl="0" indent="-285750" algn="just">
              <a:lnSpc>
                <a:spcPct val="200000"/>
              </a:lnSpc>
              <a:buFont typeface="Wingdings" panose="05000000000000000000" pitchFamily="2" charset="2"/>
              <a:buChar char="l"/>
            </a:pPr>
            <a:r>
              <a:rPr lang="zh-CN" altLang="en-US" sz="1600" b="1" dirty="0">
                <a:solidFill>
                  <a:srgbClr val="545454"/>
                </a:solidFill>
                <a:latin typeface="Microsoft YaHei UI" pitchFamily="34" charset="-122"/>
                <a:ea typeface="Microsoft YaHei UI" pitchFamily="34" charset="-122"/>
                <a:cs typeface="Times New Roman" pitchFamily="18" charset="0"/>
              </a:rPr>
              <a:t>发达国家多年在都在关煤电、退煤电，中国是不是也应当加快关、退？</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lvl="0" algn="just">
              <a:lnSpc>
                <a:spcPct val="200000"/>
              </a:lnSpc>
            </a:pPr>
            <a:r>
              <a:rPr lang="en-US" altLang="zh-CN" sz="1600" b="1" dirty="0">
                <a:solidFill>
                  <a:srgbClr val="545454"/>
                </a:solidFill>
                <a:latin typeface="Microsoft YaHei UI" pitchFamily="34" charset="-122"/>
                <a:ea typeface="Microsoft YaHei UI" pitchFamily="34" charset="-122"/>
                <a:cs typeface="Times New Roman" pitchFamily="18" charset="0"/>
              </a:rPr>
              <a:t>……</a:t>
            </a:r>
            <a:r>
              <a:rPr lang="zh-CN" altLang="en-US" sz="1600" b="1" dirty="0">
                <a:solidFill>
                  <a:srgbClr val="545454"/>
                </a:solidFill>
                <a:latin typeface="Microsoft YaHei UI" pitchFamily="34" charset="-122"/>
                <a:ea typeface="Microsoft YaHei UI" pitchFamily="34" charset="-122"/>
                <a:cs typeface="Times New Roman" pitchFamily="18" charset="0"/>
              </a:rPr>
              <a:t>以上种种，是在能源低碳转型过程中国内外文献、媒体、</a:t>
            </a:r>
            <a:r>
              <a:rPr lang="en-US" altLang="zh-CN" sz="1600" b="1" dirty="0">
                <a:solidFill>
                  <a:srgbClr val="545454"/>
                </a:solidFill>
                <a:latin typeface="Microsoft YaHei UI" pitchFamily="34" charset="-122"/>
                <a:ea typeface="Microsoft YaHei UI" pitchFamily="34" charset="-122"/>
                <a:cs typeface="Times New Roman" pitchFamily="18" charset="0"/>
              </a:rPr>
              <a:t>NGO</a:t>
            </a:r>
            <a:r>
              <a:rPr lang="zh-CN" altLang="en-US" sz="1600" b="1" dirty="0">
                <a:solidFill>
                  <a:srgbClr val="545454"/>
                </a:solidFill>
                <a:latin typeface="Microsoft YaHei UI" pitchFamily="34" charset="-122"/>
                <a:ea typeface="Microsoft YaHei UI" pitchFamily="34" charset="-122"/>
                <a:cs typeface="Times New Roman" pitchFamily="18" charset="0"/>
              </a:rPr>
              <a:t>等对中国煤电发展的质疑，其中不乏诸多“大牌”机构。</a:t>
            </a:r>
            <a:endParaRPr lang="en-US" altLang="zh-CN" sz="1600" b="1" dirty="0">
              <a:solidFill>
                <a:srgbClr val="545454"/>
              </a:solidFill>
              <a:latin typeface="Microsoft YaHei UI" pitchFamily="34" charset="-122"/>
              <a:ea typeface="Microsoft YaHei UI" pitchFamily="34" charset="-122"/>
              <a:cs typeface="Times New Roman" pitchFamily="18" charset="0"/>
            </a:endParaRPr>
          </a:p>
          <a:p>
            <a:pPr lvl="0" algn="just">
              <a:lnSpc>
                <a:spcPct val="200000"/>
              </a:lnSpc>
            </a:pPr>
            <a:r>
              <a:rPr lang="en-US" altLang="zh-CN" sz="2000" b="1" dirty="0">
                <a:solidFill>
                  <a:srgbClr val="545454"/>
                </a:solidFill>
                <a:latin typeface="Microsoft YaHei UI" pitchFamily="34" charset="-122"/>
                <a:ea typeface="Microsoft YaHei UI" pitchFamily="34" charset="-122"/>
                <a:cs typeface="Times New Roman" pitchFamily="18" charset="0"/>
              </a:rPr>
              <a:t>        </a:t>
            </a:r>
            <a:r>
              <a:rPr lang="zh-CN" altLang="en-US" sz="2000" b="1" dirty="0">
                <a:solidFill>
                  <a:srgbClr val="FF0000"/>
                </a:solidFill>
                <a:latin typeface="Microsoft YaHei UI" pitchFamily="34" charset="-122"/>
                <a:ea typeface="Microsoft YaHei UI" pitchFamily="34" charset="-122"/>
                <a:cs typeface="Times New Roman" pitchFamily="18" charset="0"/>
              </a:rPr>
              <a:t>解开这些质疑，就是要讲清楚中国煤电在能源转型中的使命！</a:t>
            </a:r>
            <a:endParaRPr lang="en-US" altLang="zh-CN" sz="2000" b="1" dirty="0">
              <a:solidFill>
                <a:srgbClr val="FF0000"/>
              </a:solidFill>
              <a:latin typeface="Microsoft YaHei UI" pitchFamily="34" charset="-122"/>
              <a:ea typeface="Microsoft YaHei UI" pitchFamily="34" charset="-122"/>
              <a:cs typeface="Times New Roman" pitchFamily="18" charset="0"/>
            </a:endParaRPr>
          </a:p>
        </p:txBody>
      </p:sp>
      <p:sp>
        <p:nvSpPr>
          <p:cNvPr id="5" name="文本框 4">
            <a:extLst>
              <a:ext uri="{FF2B5EF4-FFF2-40B4-BE49-F238E27FC236}">
                <a16:creationId xmlns:a16="http://schemas.microsoft.com/office/drawing/2014/main" id="{049CDE1E-8B9C-E9D6-3060-9312B9AFF526}"/>
              </a:ext>
            </a:extLst>
          </p:cNvPr>
          <p:cNvSpPr txBox="1"/>
          <p:nvPr/>
        </p:nvSpPr>
        <p:spPr>
          <a:xfrm>
            <a:off x="1134612" y="53727"/>
            <a:ext cx="7365922" cy="715581"/>
          </a:xfrm>
          <a:prstGeom prst="rect">
            <a:avLst/>
          </a:prstGeom>
          <a:noFill/>
        </p:spPr>
        <p:txBody>
          <a:bodyPr wrap="square">
            <a:spAutoFit/>
          </a:bodyPr>
          <a:lstStyle/>
          <a:p>
            <a:pPr marR="0" lvl="0" algn="just" defTabSz="914400" rtl="0" eaLnBrk="0" fontAlgn="base" latinLnBrk="0" hangingPunct="0">
              <a:lnSpc>
                <a:spcPct val="150000"/>
              </a:lnSpc>
              <a:spcBef>
                <a:spcPct val="0"/>
              </a:spcBef>
              <a:spcAft>
                <a:spcPct val="0"/>
              </a:spcAft>
              <a:buClrTx/>
              <a:buSzTx/>
              <a:tabLst/>
            </a:pPr>
            <a:r>
              <a:rPr lang="zh-CN" altLang="en-US" sz="3200" b="1" dirty="0">
                <a:solidFill>
                  <a:schemeClr val="tx1"/>
                </a:solidFill>
                <a:latin typeface="宋体" pitchFamily="2" charset="-122"/>
                <a:ea typeface="宋体" pitchFamily="2" charset="-122"/>
                <a:cs typeface="Times New Roman" pitchFamily="18" charset="0"/>
              </a:rPr>
              <a:t>一、中国煤电在能源转型中遇到的质疑</a:t>
            </a:r>
            <a:endParaRPr lang="en-US" altLang="zh-CN" sz="3200" b="1" dirty="0">
              <a:solidFill>
                <a:schemeClr val="tx1"/>
              </a:solidFill>
              <a:latin typeface="宋体" pitchFamily="2" charset="-122"/>
              <a:ea typeface="宋体" pitchFamily="2" charset="-122"/>
              <a:cs typeface="Times New Roman" pitchFamily="18" charset="0"/>
            </a:endParaRPr>
          </a:p>
        </p:txBody>
      </p:sp>
    </p:spTree>
    <p:extLst>
      <p:ext uri="{BB962C8B-B14F-4D97-AF65-F5344CB8AC3E}">
        <p14:creationId xmlns:p14="http://schemas.microsoft.com/office/powerpoint/2010/main" val="341486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1367" y="1815671"/>
            <a:ext cx="11489265" cy="11708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44" indent="-285744" algn="just">
              <a:lnSpc>
                <a:spcPct val="150000"/>
              </a:lnSpc>
              <a:buFont typeface="Arial" panose="020B0604020202020204" pitchFamily="34" charset="0"/>
              <a:buChar char="•"/>
            </a:pPr>
            <a:r>
              <a:rPr lang="en-US" altLang="zh-CN" sz="1200" dirty="0">
                <a:solidFill>
                  <a:srgbClr val="404040"/>
                </a:solidFill>
              </a:rPr>
              <a:t>     </a:t>
            </a:r>
            <a:r>
              <a:rPr lang="en-US" altLang="zh-CN" sz="1200" dirty="0">
                <a:solidFill>
                  <a:srgbClr val="333333"/>
                </a:solidFill>
                <a:latin typeface="microsoft yahei" panose="020B0503020204020204" pitchFamily="34" charset="-122"/>
                <a:ea typeface="microsoft yahei" panose="020B0503020204020204" pitchFamily="34" charset="-122"/>
              </a:rPr>
              <a:t>2021</a:t>
            </a:r>
            <a:r>
              <a:rPr lang="zh-CN" altLang="en-US" sz="1200" dirty="0">
                <a:solidFill>
                  <a:srgbClr val="333333"/>
                </a:solidFill>
                <a:latin typeface="microsoft yahei" panose="020B0503020204020204" pitchFamily="34" charset="-122"/>
                <a:ea typeface="microsoft yahei" panose="020B0503020204020204" pitchFamily="34" charset="-122"/>
              </a:rPr>
              <a:t>年全球能源消费增长</a:t>
            </a:r>
            <a:r>
              <a:rPr lang="en-US" altLang="zh-CN" sz="1200" dirty="0">
                <a:solidFill>
                  <a:srgbClr val="333333"/>
                </a:solidFill>
                <a:latin typeface="microsoft yahei" panose="020B0503020204020204" pitchFamily="34" charset="-122"/>
                <a:ea typeface="microsoft yahei" panose="020B0503020204020204" pitchFamily="34" charset="-122"/>
              </a:rPr>
              <a:t>5.8%</a:t>
            </a:r>
            <a:r>
              <a:rPr lang="zh-CN" altLang="en-US" sz="1200" dirty="0">
                <a:solidFill>
                  <a:srgbClr val="333333"/>
                </a:solidFill>
                <a:latin typeface="microsoft yahei" panose="020B0503020204020204" pitchFamily="34" charset="-122"/>
                <a:ea typeface="microsoft yahei" panose="020B0503020204020204" pitchFamily="34" charset="-122"/>
              </a:rPr>
              <a:t>，比</a:t>
            </a:r>
            <a:r>
              <a:rPr lang="en-US" altLang="zh-CN" sz="1200" dirty="0">
                <a:solidFill>
                  <a:srgbClr val="333333"/>
                </a:solidFill>
                <a:latin typeface="microsoft yahei" panose="020B0503020204020204" pitchFamily="34" charset="-122"/>
                <a:ea typeface="microsoft yahei" panose="020B0503020204020204" pitchFamily="34" charset="-122"/>
              </a:rPr>
              <a:t>2019</a:t>
            </a:r>
            <a:r>
              <a:rPr lang="zh-CN" altLang="en-US" sz="1200" dirty="0">
                <a:solidFill>
                  <a:srgbClr val="333333"/>
                </a:solidFill>
                <a:latin typeface="microsoft yahei" panose="020B0503020204020204" pitchFamily="34" charset="-122"/>
                <a:ea typeface="microsoft yahei" panose="020B0503020204020204" pitchFamily="34" charset="-122"/>
              </a:rPr>
              <a:t>年增长</a:t>
            </a:r>
            <a:r>
              <a:rPr lang="en-US" altLang="zh-CN" sz="1200" dirty="0">
                <a:solidFill>
                  <a:srgbClr val="333333"/>
                </a:solidFill>
                <a:latin typeface="microsoft yahei" panose="020B0503020204020204" pitchFamily="34" charset="-122"/>
                <a:ea typeface="microsoft yahei" panose="020B0503020204020204" pitchFamily="34" charset="-122"/>
              </a:rPr>
              <a:t>1.3%</a:t>
            </a:r>
            <a:r>
              <a:rPr lang="zh-CN" altLang="en-US" sz="1200" dirty="0">
                <a:solidFill>
                  <a:srgbClr val="333333"/>
                </a:solidFill>
                <a:latin typeface="microsoft yahei" panose="020B0503020204020204" pitchFamily="34" charset="-122"/>
                <a:ea typeface="microsoft yahei" panose="020B0503020204020204" pitchFamily="34" charset="-122"/>
              </a:rPr>
              <a:t>，超过疫情前水平。其中，化石燃料占能源消费总量没有变化，但是在一次能源中的比例从</a:t>
            </a:r>
            <a:r>
              <a:rPr lang="en-US" altLang="zh-CN" sz="1200" dirty="0">
                <a:solidFill>
                  <a:srgbClr val="333333"/>
                </a:solidFill>
                <a:latin typeface="microsoft yahei" panose="020B0503020204020204" pitchFamily="34" charset="-122"/>
                <a:ea typeface="microsoft yahei" panose="020B0503020204020204" pitchFamily="34" charset="-122"/>
              </a:rPr>
              <a:t>2019</a:t>
            </a:r>
            <a:r>
              <a:rPr lang="zh-CN" altLang="en-US" sz="1200" dirty="0">
                <a:solidFill>
                  <a:srgbClr val="333333"/>
                </a:solidFill>
                <a:latin typeface="microsoft yahei" panose="020B0503020204020204" pitchFamily="34" charset="-122"/>
                <a:ea typeface="microsoft yahei" panose="020B0503020204020204" pitchFamily="34" charset="-122"/>
              </a:rPr>
              <a:t>年的</a:t>
            </a:r>
            <a:r>
              <a:rPr lang="en-US" altLang="zh-CN" sz="1200" dirty="0">
                <a:solidFill>
                  <a:srgbClr val="333333"/>
                </a:solidFill>
                <a:latin typeface="microsoft yahei" panose="020B0503020204020204" pitchFamily="34" charset="-122"/>
                <a:ea typeface="microsoft yahei" panose="020B0503020204020204" pitchFamily="34" charset="-122"/>
              </a:rPr>
              <a:t>83%</a:t>
            </a:r>
            <a:r>
              <a:rPr lang="zh-CN" altLang="en-US" sz="1200" dirty="0">
                <a:solidFill>
                  <a:srgbClr val="FF0000"/>
                </a:solidFill>
                <a:latin typeface="microsoft yahei" panose="020B0503020204020204" pitchFamily="34" charset="-122"/>
                <a:ea typeface="microsoft yahei" panose="020B0503020204020204" pitchFamily="34" charset="-122"/>
              </a:rPr>
              <a:t>下降到</a:t>
            </a:r>
            <a:r>
              <a:rPr lang="en-US" altLang="zh-CN" sz="1200" dirty="0">
                <a:solidFill>
                  <a:srgbClr val="FF0000"/>
                </a:solidFill>
                <a:latin typeface="microsoft yahei" panose="020B0503020204020204" pitchFamily="34" charset="-122"/>
                <a:ea typeface="microsoft yahei" panose="020B0503020204020204" pitchFamily="34" charset="-122"/>
              </a:rPr>
              <a:t>82%</a:t>
            </a:r>
            <a:r>
              <a:rPr lang="zh-CN" altLang="en-US" sz="1200" dirty="0">
                <a:solidFill>
                  <a:srgbClr val="333333"/>
                </a:solidFill>
                <a:latin typeface="microsoft yahei" panose="020B0503020204020204" pitchFamily="34" charset="-122"/>
                <a:ea typeface="microsoft yahei" panose="020B0503020204020204" pitchFamily="34" charset="-122"/>
              </a:rPr>
              <a:t>，</a:t>
            </a:r>
            <a:r>
              <a:rPr lang="en-US" altLang="zh-CN" sz="1200" dirty="0">
                <a:solidFill>
                  <a:srgbClr val="333333"/>
                </a:solidFill>
                <a:latin typeface="microsoft yahei" panose="020B0503020204020204" pitchFamily="34" charset="-122"/>
                <a:ea typeface="microsoft yahei" panose="020B0503020204020204" pitchFamily="34" charset="-122"/>
              </a:rPr>
              <a:t>5</a:t>
            </a:r>
            <a:r>
              <a:rPr lang="zh-CN" altLang="en-US" sz="1200" dirty="0">
                <a:solidFill>
                  <a:srgbClr val="333333"/>
                </a:solidFill>
                <a:latin typeface="microsoft yahei" panose="020B0503020204020204" pitchFamily="34" charset="-122"/>
                <a:ea typeface="microsoft yahei" panose="020B0503020204020204" pitchFamily="34" charset="-122"/>
              </a:rPr>
              <a:t>年前为</a:t>
            </a:r>
            <a:r>
              <a:rPr lang="en-US" altLang="zh-CN" sz="1200" dirty="0">
                <a:solidFill>
                  <a:srgbClr val="333333"/>
                </a:solidFill>
                <a:latin typeface="microsoft yahei" panose="020B0503020204020204" pitchFamily="34" charset="-122"/>
                <a:ea typeface="microsoft yahei" panose="020B0503020204020204" pitchFamily="34" charset="-122"/>
              </a:rPr>
              <a:t>85%</a:t>
            </a:r>
            <a:r>
              <a:rPr lang="zh-CN" altLang="en-US" sz="1200" dirty="0">
                <a:solidFill>
                  <a:srgbClr val="333333"/>
                </a:solidFill>
                <a:latin typeface="microsoft yahei" panose="020B0503020204020204" pitchFamily="34" charset="-122"/>
                <a:ea typeface="microsoft yahei" panose="020B0503020204020204" pitchFamily="34" charset="-122"/>
              </a:rPr>
              <a:t>。</a:t>
            </a:r>
            <a:endParaRPr lang="en-US" altLang="zh-CN" sz="1200" dirty="0">
              <a:solidFill>
                <a:srgbClr val="333333"/>
              </a:solidFill>
              <a:latin typeface="microsoft yahei" panose="020B0503020204020204" pitchFamily="34" charset="-122"/>
              <a:ea typeface="microsoft yahei" panose="020B0503020204020204" pitchFamily="34" charset="-122"/>
            </a:endParaRPr>
          </a:p>
          <a:p>
            <a:pPr marL="285744" indent="-285744">
              <a:lnSpc>
                <a:spcPct val="150000"/>
              </a:lnSpc>
              <a:buFont typeface="Arial" panose="020B0604020202020204" pitchFamily="34" charset="0"/>
              <a:buChar char="•"/>
            </a:pPr>
            <a:r>
              <a:rPr lang="en-US" altLang="zh-CN" sz="1200" dirty="0">
                <a:solidFill>
                  <a:srgbClr val="404040"/>
                </a:solidFill>
                <a:latin typeface="microsoft yahei" panose="020B0503020204020204" pitchFamily="34" charset="-122"/>
                <a:ea typeface="microsoft yahei" panose="020B0503020204020204" pitchFamily="34" charset="-122"/>
              </a:rPr>
              <a:t>    </a:t>
            </a:r>
            <a:r>
              <a:rPr lang="en-US" altLang="zh-CN" sz="1200" dirty="0">
                <a:solidFill>
                  <a:srgbClr val="333333"/>
                </a:solidFill>
                <a:latin typeface="microsoft yahei" panose="020B0503020204020204" pitchFamily="34" charset="-122"/>
                <a:ea typeface="microsoft yahei" panose="020B0503020204020204" pitchFamily="34" charset="-122"/>
              </a:rPr>
              <a:t>2020</a:t>
            </a:r>
            <a:r>
              <a:rPr lang="zh-CN" altLang="en-US" sz="1200" dirty="0">
                <a:solidFill>
                  <a:srgbClr val="333333"/>
                </a:solidFill>
                <a:latin typeface="microsoft yahei" panose="020B0503020204020204" pitchFamily="34" charset="-122"/>
                <a:ea typeface="microsoft yahei" panose="020B0503020204020204" pitchFamily="34" charset="-122"/>
              </a:rPr>
              <a:t>年，石油消费量在全球能源消费结构中的占比仍高居榜首</a:t>
            </a:r>
            <a:r>
              <a:rPr lang="en-US" altLang="zh-CN" sz="1200" dirty="0">
                <a:solidFill>
                  <a:srgbClr val="333333"/>
                </a:solidFill>
                <a:latin typeface="microsoft yahei" panose="020B0503020204020204" pitchFamily="34" charset="-122"/>
                <a:ea typeface="microsoft yahei" panose="020B0503020204020204" pitchFamily="34" charset="-122"/>
              </a:rPr>
              <a:t>——31.2%</a:t>
            </a:r>
            <a:r>
              <a:rPr lang="zh-CN" altLang="en-US" sz="1200" dirty="0">
                <a:solidFill>
                  <a:srgbClr val="333333"/>
                </a:solidFill>
                <a:latin typeface="microsoft yahei" panose="020B0503020204020204" pitchFamily="34" charset="-122"/>
                <a:ea typeface="microsoft yahei" panose="020B0503020204020204" pitchFamily="34" charset="-122"/>
              </a:rPr>
              <a:t>；煤炭的占比为</a:t>
            </a:r>
            <a:r>
              <a:rPr lang="en-US" altLang="zh-CN" sz="1200" dirty="0">
                <a:solidFill>
                  <a:srgbClr val="333333"/>
                </a:solidFill>
                <a:latin typeface="microsoft yahei" panose="020B0503020204020204" pitchFamily="34" charset="-122"/>
                <a:ea typeface="microsoft yahei" panose="020B0503020204020204" pitchFamily="34" charset="-122"/>
              </a:rPr>
              <a:t>27.2%</a:t>
            </a:r>
            <a:r>
              <a:rPr lang="zh-CN" altLang="en-US" sz="1200" dirty="0">
                <a:solidFill>
                  <a:srgbClr val="333333"/>
                </a:solidFill>
                <a:latin typeface="microsoft yahei" panose="020B0503020204020204" pitchFamily="34" charset="-122"/>
                <a:ea typeface="microsoft yahei" panose="020B0503020204020204" pitchFamily="34" charset="-122"/>
              </a:rPr>
              <a:t>；天然气为</a:t>
            </a:r>
            <a:r>
              <a:rPr lang="en-US" altLang="zh-CN" sz="1200" dirty="0">
                <a:solidFill>
                  <a:srgbClr val="333333"/>
                </a:solidFill>
                <a:latin typeface="microsoft yahei" panose="020B0503020204020204" pitchFamily="34" charset="-122"/>
                <a:ea typeface="microsoft yahei" panose="020B0503020204020204" pitchFamily="34" charset="-122"/>
              </a:rPr>
              <a:t>24.7%</a:t>
            </a:r>
            <a:r>
              <a:rPr lang="zh-CN" altLang="en-US" sz="1200" dirty="0">
                <a:solidFill>
                  <a:srgbClr val="333333"/>
                </a:solidFill>
                <a:latin typeface="microsoft yahei" panose="020B0503020204020204" pitchFamily="34" charset="-122"/>
                <a:ea typeface="microsoft yahei" panose="020B0503020204020204" pitchFamily="34" charset="-122"/>
              </a:rPr>
              <a:t>。水能为</a:t>
            </a:r>
            <a:r>
              <a:rPr lang="en-US" altLang="zh-CN" sz="1200" dirty="0">
                <a:solidFill>
                  <a:srgbClr val="333333"/>
                </a:solidFill>
                <a:latin typeface="microsoft yahei" panose="020B0503020204020204" pitchFamily="34" charset="-122"/>
                <a:ea typeface="microsoft yahei" panose="020B0503020204020204" pitchFamily="34" charset="-122"/>
              </a:rPr>
              <a:t>6.9%</a:t>
            </a:r>
            <a:r>
              <a:rPr lang="zh-CN" altLang="en-US" sz="1200" dirty="0">
                <a:solidFill>
                  <a:srgbClr val="333333"/>
                </a:solidFill>
                <a:latin typeface="microsoft yahei" panose="020B0503020204020204" pitchFamily="34" charset="-122"/>
                <a:ea typeface="microsoft yahei" panose="020B0503020204020204" pitchFamily="34" charset="-122"/>
              </a:rPr>
              <a:t>，可再生能源为</a:t>
            </a:r>
            <a:r>
              <a:rPr lang="en-US" altLang="zh-CN" sz="1200" dirty="0">
                <a:solidFill>
                  <a:srgbClr val="333333"/>
                </a:solidFill>
                <a:latin typeface="microsoft yahei" panose="020B0503020204020204" pitchFamily="34" charset="-122"/>
                <a:ea typeface="microsoft yahei" panose="020B0503020204020204" pitchFamily="34" charset="-122"/>
              </a:rPr>
              <a:t>5.7%</a:t>
            </a:r>
            <a:r>
              <a:rPr lang="zh-CN" altLang="en-US" sz="1200" dirty="0">
                <a:solidFill>
                  <a:srgbClr val="333333"/>
                </a:solidFill>
                <a:latin typeface="microsoft yahei" panose="020B0503020204020204" pitchFamily="34" charset="-122"/>
                <a:ea typeface="microsoft yahei" panose="020B0503020204020204" pitchFamily="34" charset="-122"/>
              </a:rPr>
              <a:t>，核能为</a:t>
            </a:r>
            <a:r>
              <a:rPr lang="en-US" altLang="zh-CN" sz="1200" dirty="0">
                <a:solidFill>
                  <a:srgbClr val="333333"/>
                </a:solidFill>
                <a:latin typeface="microsoft yahei" panose="020B0503020204020204" pitchFamily="34" charset="-122"/>
                <a:ea typeface="microsoft yahei" panose="020B0503020204020204" pitchFamily="34" charset="-122"/>
              </a:rPr>
              <a:t>4.3%</a:t>
            </a:r>
            <a:r>
              <a:rPr lang="zh-CN" altLang="en-US" sz="1200" dirty="0">
                <a:solidFill>
                  <a:srgbClr val="333333"/>
                </a:solidFill>
                <a:latin typeface="microsoft yahei" panose="020B0503020204020204" pitchFamily="34" charset="-122"/>
                <a:ea typeface="microsoft yahei" panose="020B0503020204020204" pitchFamily="34" charset="-122"/>
              </a:rPr>
              <a:t>。</a:t>
            </a:r>
            <a:endParaRPr lang="zh-CN" altLang="en-US" sz="1200" dirty="0"/>
          </a:p>
        </p:txBody>
      </p:sp>
      <p:sp>
        <p:nvSpPr>
          <p:cNvPr id="4" name="矩形 3"/>
          <p:cNvSpPr/>
          <p:nvPr/>
        </p:nvSpPr>
        <p:spPr>
          <a:xfrm>
            <a:off x="368299" y="990338"/>
            <a:ext cx="11392865" cy="793487"/>
          </a:xfrm>
          <a:prstGeom prst="rect">
            <a:avLst/>
          </a:prstGeom>
        </p:spPr>
        <p:txBody>
          <a:bodyPr wrap="square">
            <a:spAutoFit/>
          </a:bodyPr>
          <a:lstStyle/>
          <a:p>
            <a:pPr>
              <a:lnSpc>
                <a:spcPct val="150000"/>
              </a:lnSpc>
            </a:pPr>
            <a:r>
              <a:rPr lang="en-US" altLang="zh-CN" sz="1600" b="1" dirty="0">
                <a:latin typeface="等线" pitchFamily="2" charset="-122"/>
                <a:ea typeface="等线" pitchFamily="2" charset="-122"/>
              </a:rPr>
              <a:t>1</a:t>
            </a:r>
            <a:r>
              <a:rPr lang="zh-CN" altLang="en-US" sz="1600" b="1" dirty="0">
                <a:latin typeface="等线" pitchFamily="2" charset="-122"/>
                <a:ea typeface="等线" pitchFamily="2" charset="-122"/>
              </a:rPr>
              <a:t>、根据</a:t>
            </a:r>
            <a:r>
              <a:rPr lang="en-US" altLang="zh-CN" sz="1600" b="1" dirty="0">
                <a:latin typeface="等线" pitchFamily="2" charset="-122"/>
                <a:ea typeface="等线" pitchFamily="2" charset="-122"/>
              </a:rPr>
              <a:t>BP</a:t>
            </a:r>
            <a:r>
              <a:rPr lang="zh-CN" altLang="en-US" sz="1600" b="1" dirty="0">
                <a:latin typeface="等线" pitchFamily="2" charset="-122"/>
                <a:ea typeface="等线" pitchFamily="2" charset="-122"/>
              </a:rPr>
              <a:t>统计，全球能源消费结构仍然以化石能源为主，其占比约</a:t>
            </a:r>
            <a:r>
              <a:rPr lang="en-US" altLang="zh-CN" sz="1600" b="1" dirty="0">
                <a:latin typeface="等线" pitchFamily="2" charset="-122"/>
                <a:ea typeface="等线" pitchFamily="2" charset="-122"/>
              </a:rPr>
              <a:t>82%</a:t>
            </a:r>
            <a:r>
              <a:rPr lang="zh-CN" altLang="en-US" sz="1600" b="1" dirty="0">
                <a:latin typeface="等线" pitchFamily="2" charset="-122"/>
                <a:ea typeface="等线" pitchFamily="2" charset="-122"/>
              </a:rPr>
              <a:t>；美国占比为</a:t>
            </a:r>
            <a:r>
              <a:rPr lang="en-US" altLang="zh-CN" sz="1600" b="1" dirty="0">
                <a:latin typeface="等线" pitchFamily="2" charset="-122"/>
                <a:ea typeface="等线" pitchFamily="2" charset="-122"/>
              </a:rPr>
              <a:t>81.7%</a:t>
            </a:r>
            <a:r>
              <a:rPr lang="zh-CN" altLang="en-US" sz="1600" b="1" dirty="0">
                <a:latin typeface="等线" pitchFamily="2" charset="-122"/>
                <a:ea typeface="等线" pitchFamily="2" charset="-122"/>
              </a:rPr>
              <a:t>，中国为</a:t>
            </a:r>
            <a:r>
              <a:rPr lang="en-US" altLang="zh-CN" sz="1600" b="1" dirty="0">
                <a:latin typeface="等线" pitchFamily="2" charset="-122"/>
                <a:ea typeface="等线" pitchFamily="2" charset="-122"/>
              </a:rPr>
              <a:t>83.6%</a:t>
            </a:r>
            <a:r>
              <a:rPr lang="zh-CN" altLang="en-US" sz="1600" b="1" dirty="0">
                <a:latin typeface="等线" pitchFamily="2" charset="-122"/>
                <a:ea typeface="等线" pitchFamily="2" charset="-122"/>
              </a:rPr>
              <a:t>（国家统计局）。但是，中国、印度等国家的化石能源消费中以煤为主，发达国家率先逐步实现了石油、天然替代煤炭的能源转型阶段。</a:t>
            </a:r>
            <a:endParaRPr lang="en-US" altLang="zh-CN" sz="1600" b="1" dirty="0">
              <a:latin typeface="等线" pitchFamily="2" charset="-122"/>
              <a:ea typeface="等线" pitchFamily="2" charset="-122"/>
            </a:endParaRPr>
          </a:p>
        </p:txBody>
      </p:sp>
      <p:sp>
        <p:nvSpPr>
          <p:cNvPr id="5" name="矩形 4"/>
          <p:cNvSpPr/>
          <p:nvPr/>
        </p:nvSpPr>
        <p:spPr>
          <a:xfrm>
            <a:off x="7731433" y="6326796"/>
            <a:ext cx="3741730" cy="297454"/>
          </a:xfrm>
          <a:prstGeom prst="rect">
            <a:avLst/>
          </a:prstGeom>
        </p:spPr>
        <p:txBody>
          <a:bodyPr wrap="none">
            <a:spAutoFit/>
          </a:bodyPr>
          <a:lstStyle/>
          <a:p>
            <a:r>
              <a:rPr lang="en-US" altLang="zh-CN" sz="1333" dirty="0">
                <a:solidFill>
                  <a:srgbClr val="404040"/>
                </a:solidFill>
              </a:rPr>
              <a:t>——2021</a:t>
            </a:r>
            <a:r>
              <a:rPr lang="zh-CN" altLang="en-US" sz="1333" dirty="0">
                <a:solidFill>
                  <a:srgbClr val="404040"/>
                </a:solidFill>
              </a:rPr>
              <a:t>年、</a:t>
            </a:r>
            <a:r>
              <a:rPr lang="en-US" altLang="zh-CN" sz="1333" dirty="0">
                <a:solidFill>
                  <a:srgbClr val="404040"/>
                </a:solidFill>
              </a:rPr>
              <a:t>2022</a:t>
            </a:r>
            <a:r>
              <a:rPr lang="zh-CN" altLang="en-US" sz="1333" dirty="0">
                <a:solidFill>
                  <a:srgbClr val="404040"/>
                </a:solidFill>
              </a:rPr>
              <a:t>年</a:t>
            </a:r>
            <a:r>
              <a:rPr lang="en-US" altLang="zh-CN" sz="1333" dirty="0">
                <a:solidFill>
                  <a:srgbClr val="404040"/>
                </a:solidFill>
              </a:rPr>
              <a:t>《BP</a:t>
            </a:r>
            <a:r>
              <a:rPr lang="zh-CN" altLang="en-US" sz="1333" dirty="0">
                <a:solidFill>
                  <a:srgbClr val="404040"/>
                </a:solidFill>
              </a:rPr>
              <a:t>世界能源统计年鉴</a:t>
            </a:r>
            <a:r>
              <a:rPr lang="en-US" altLang="zh-CN" sz="1333" dirty="0">
                <a:solidFill>
                  <a:srgbClr val="404040"/>
                </a:solidFill>
              </a:rPr>
              <a:t>》</a:t>
            </a:r>
            <a:endParaRPr lang="zh-CN" altLang="en-US" sz="1333" dirty="0"/>
          </a:p>
        </p:txBody>
      </p:sp>
      <p:graphicFrame>
        <p:nvGraphicFramePr>
          <p:cNvPr id="6" name="表格 2">
            <a:extLst>
              <a:ext uri="{FF2B5EF4-FFF2-40B4-BE49-F238E27FC236}">
                <a16:creationId xmlns:a16="http://schemas.microsoft.com/office/drawing/2014/main" id="{1A4A9F9F-7ECD-EA4F-A88A-C2E02B16FAD5}"/>
              </a:ext>
            </a:extLst>
          </p:cNvPr>
          <p:cNvGraphicFramePr>
            <a:graphicFrameLocks noGrp="1"/>
          </p:cNvGraphicFramePr>
          <p:nvPr>
            <p:extLst>
              <p:ext uri="{D42A27DB-BD31-4B8C-83A1-F6EECF244321}">
                <p14:modId xmlns:p14="http://schemas.microsoft.com/office/powerpoint/2010/main" val="2859500521"/>
              </p:ext>
            </p:extLst>
          </p:nvPr>
        </p:nvGraphicFramePr>
        <p:xfrm>
          <a:off x="338668" y="3050196"/>
          <a:ext cx="11489264" cy="3276600"/>
        </p:xfrm>
        <a:graphic>
          <a:graphicData uri="http://schemas.openxmlformats.org/drawingml/2006/table">
            <a:tbl>
              <a:tblPr firstRow="1" bandRow="1">
                <a:tableStyleId>{5C22544A-7EE6-4342-B048-85BDC9FD1C3A}</a:tableStyleId>
              </a:tblPr>
              <a:tblGrid>
                <a:gridCol w="1569888">
                  <a:extLst>
                    <a:ext uri="{9D8B030D-6E8A-4147-A177-3AD203B41FA5}">
                      <a16:colId xmlns:a16="http://schemas.microsoft.com/office/drawing/2014/main" val="2178968947"/>
                    </a:ext>
                  </a:extLst>
                </a:gridCol>
                <a:gridCol w="1922220">
                  <a:extLst>
                    <a:ext uri="{9D8B030D-6E8A-4147-A177-3AD203B41FA5}">
                      <a16:colId xmlns:a16="http://schemas.microsoft.com/office/drawing/2014/main" val="2618864217"/>
                    </a:ext>
                  </a:extLst>
                </a:gridCol>
                <a:gridCol w="1813416">
                  <a:extLst>
                    <a:ext uri="{9D8B030D-6E8A-4147-A177-3AD203B41FA5}">
                      <a16:colId xmlns:a16="http://schemas.microsoft.com/office/drawing/2014/main" val="3712031481"/>
                    </a:ext>
                  </a:extLst>
                </a:gridCol>
                <a:gridCol w="1885950">
                  <a:extLst>
                    <a:ext uri="{9D8B030D-6E8A-4147-A177-3AD203B41FA5}">
                      <a16:colId xmlns:a16="http://schemas.microsoft.com/office/drawing/2014/main" val="512277012"/>
                    </a:ext>
                  </a:extLst>
                </a:gridCol>
                <a:gridCol w="2357437">
                  <a:extLst>
                    <a:ext uri="{9D8B030D-6E8A-4147-A177-3AD203B41FA5}">
                      <a16:colId xmlns:a16="http://schemas.microsoft.com/office/drawing/2014/main" val="1589165073"/>
                    </a:ext>
                  </a:extLst>
                </a:gridCol>
                <a:gridCol w="1940353">
                  <a:extLst>
                    <a:ext uri="{9D8B030D-6E8A-4147-A177-3AD203B41FA5}">
                      <a16:colId xmlns:a16="http://schemas.microsoft.com/office/drawing/2014/main" val="1411783241"/>
                    </a:ext>
                  </a:extLst>
                </a:gridCol>
              </a:tblGrid>
              <a:tr h="257043">
                <a:tc rowSpan="2">
                  <a:txBody>
                    <a:bodyPr/>
                    <a:lstStyle/>
                    <a:p>
                      <a:pPr algn="ctr"/>
                      <a:r>
                        <a:rPr lang="zh-CN" altLang="en-US" sz="1100" dirty="0">
                          <a:latin typeface="Microsoft YaHei" panose="020B0503020204020204" pitchFamily="34" charset="-122"/>
                          <a:ea typeface="Microsoft YaHei" panose="020B0503020204020204" pitchFamily="34" charset="-122"/>
                        </a:rPr>
                        <a:t>主要国家</a:t>
                      </a:r>
                    </a:p>
                  </a:txBody>
                  <a:tcPr anchor="ctr">
                    <a:solidFill>
                      <a:srgbClr val="0074AB"/>
                    </a:solidFill>
                  </a:tcPr>
                </a:tc>
                <a:tc rowSpan="2">
                  <a:txBody>
                    <a:bodyPr/>
                    <a:lstStyle/>
                    <a:p>
                      <a:pPr algn="ctr"/>
                      <a:r>
                        <a:rPr lang="zh-CN" altLang="en-US" sz="1100" dirty="0">
                          <a:latin typeface="Microsoft YaHei" panose="020B0503020204020204" pitchFamily="34" charset="-122"/>
                          <a:ea typeface="Microsoft YaHei" panose="020B0503020204020204" pitchFamily="34" charset="-122"/>
                        </a:rPr>
                        <a:t>一次能源</a:t>
                      </a:r>
                      <a:endParaRPr lang="en-US" altLang="zh-CN" sz="1100" dirty="0">
                        <a:latin typeface="Microsoft YaHei" panose="020B0503020204020204" pitchFamily="34" charset="-122"/>
                        <a:ea typeface="Microsoft YaHei" panose="020B0503020204020204" pitchFamily="34" charset="-122"/>
                      </a:endParaRPr>
                    </a:p>
                    <a:p>
                      <a:pPr algn="ctr"/>
                      <a:r>
                        <a:rPr lang="zh-CN" altLang="en-US" sz="1100" dirty="0">
                          <a:latin typeface="Microsoft YaHei" panose="020B0503020204020204" pitchFamily="34" charset="-122"/>
                          <a:ea typeface="Microsoft YaHei" panose="020B0503020204020204" pitchFamily="34" charset="-122"/>
                        </a:rPr>
                        <a:t>总消费量</a:t>
                      </a:r>
                      <a:endParaRPr lang="en-US" altLang="zh-CN" sz="1100" dirty="0">
                        <a:latin typeface="Microsoft YaHei" panose="020B0503020204020204" pitchFamily="34" charset="-122"/>
                        <a:ea typeface="Microsoft YaHei" panose="020B0503020204020204" pitchFamily="34" charset="-122"/>
                      </a:endParaRPr>
                    </a:p>
                    <a:p>
                      <a:pPr algn="ctr"/>
                      <a:r>
                        <a:rPr lang="zh-CN" altLang="en-US" sz="1100" dirty="0">
                          <a:latin typeface="Microsoft YaHei" panose="020B0503020204020204" pitchFamily="34" charset="-122"/>
                          <a:ea typeface="Microsoft YaHei" panose="020B0503020204020204" pitchFamily="34" charset="-122"/>
                        </a:rPr>
                        <a:t>（艾焦）</a:t>
                      </a:r>
                    </a:p>
                  </a:txBody>
                  <a:tcPr anchor="ctr">
                    <a:solidFill>
                      <a:srgbClr val="0074AB"/>
                    </a:solidFill>
                  </a:tcPr>
                </a:tc>
                <a:tc gridSpan="2">
                  <a:txBody>
                    <a:bodyPr/>
                    <a:lstStyle/>
                    <a:p>
                      <a:pPr algn="ctr"/>
                      <a:r>
                        <a:rPr lang="zh-CN" altLang="en-US" sz="1100" dirty="0">
                          <a:latin typeface="Microsoft YaHei" panose="020B0503020204020204" pitchFamily="34" charset="-122"/>
                          <a:ea typeface="Microsoft YaHei" panose="020B0503020204020204" pitchFamily="34" charset="-122"/>
                        </a:rPr>
                        <a:t>化石能源</a:t>
                      </a:r>
                    </a:p>
                  </a:txBody>
                  <a:tcPr anchor="ctr">
                    <a:solidFill>
                      <a:srgbClr val="0074AB"/>
                    </a:solidFill>
                  </a:tcPr>
                </a:tc>
                <a:tc hMerge="1">
                  <a:txBody>
                    <a:bodyPr/>
                    <a:lstStyle/>
                    <a:p>
                      <a:endParaRPr lang="zh-CN" altLang="en-US" dirty="0"/>
                    </a:p>
                  </a:txBody>
                  <a:tcPr/>
                </a:tc>
                <a:tc gridSpan="2">
                  <a:txBody>
                    <a:bodyPr/>
                    <a:lstStyle/>
                    <a:p>
                      <a:pPr algn="ctr"/>
                      <a:r>
                        <a:rPr lang="zh-CN" altLang="en-US" sz="1100" dirty="0">
                          <a:latin typeface="Microsoft YaHei" panose="020B0503020204020204" pitchFamily="34" charset="-122"/>
                          <a:ea typeface="Microsoft YaHei" panose="020B0503020204020204" pitchFamily="34" charset="-122"/>
                        </a:rPr>
                        <a:t>非化石能源</a:t>
                      </a:r>
                    </a:p>
                  </a:txBody>
                  <a:tcPr anchor="ctr">
                    <a:solidFill>
                      <a:srgbClr val="0074AB"/>
                    </a:solidFill>
                  </a:tcPr>
                </a:tc>
                <a:tc hMerge="1">
                  <a:txBody>
                    <a:bodyPr/>
                    <a:lstStyle/>
                    <a:p>
                      <a:endParaRPr lang="zh-CN" altLang="en-US" dirty="0"/>
                    </a:p>
                  </a:txBody>
                  <a:tcPr/>
                </a:tc>
                <a:extLst>
                  <a:ext uri="{0D108BD9-81ED-4DB2-BD59-A6C34878D82A}">
                    <a16:rowId xmlns:a16="http://schemas.microsoft.com/office/drawing/2014/main" val="450143550"/>
                  </a:ext>
                </a:extLst>
              </a:tr>
              <a:tr h="41656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100" dirty="0">
                          <a:latin typeface="Microsoft YaHei" panose="020B0503020204020204" pitchFamily="34" charset="-122"/>
                          <a:ea typeface="Microsoft YaHei" panose="020B0503020204020204" pitchFamily="34" charset="-122"/>
                        </a:rPr>
                        <a:t>煤</a:t>
                      </a:r>
                      <a:endParaRPr lang="en-US" altLang="zh-CN" sz="1100" dirty="0">
                        <a:latin typeface="Microsoft YaHei" panose="020B0503020204020204" pitchFamily="34" charset="-122"/>
                        <a:ea typeface="Microsoft YaHei" panose="020B0503020204020204" pitchFamily="34" charset="-122"/>
                      </a:endParaRPr>
                    </a:p>
                    <a:p>
                      <a:pPr algn="ctr"/>
                      <a:r>
                        <a:rPr lang="zh-CN" altLang="en-US" sz="1100" dirty="0">
                          <a:latin typeface="Microsoft YaHei" panose="020B0503020204020204" pitchFamily="34" charset="-122"/>
                          <a:ea typeface="Microsoft YaHei" panose="020B0503020204020204" pitchFamily="34" charset="-122"/>
                        </a:rPr>
                        <a:t>（占比）</a:t>
                      </a:r>
                    </a:p>
                  </a:txBody>
                  <a:tcPr anchor="ctr">
                    <a:solidFill>
                      <a:srgbClr val="0074AB">
                        <a:alpha val="21961"/>
                      </a:srgbClr>
                    </a:solidFill>
                  </a:tcPr>
                </a:tc>
                <a:tc>
                  <a:txBody>
                    <a:bodyPr/>
                    <a:lstStyle/>
                    <a:p>
                      <a:pPr algn="ctr"/>
                      <a:r>
                        <a:rPr lang="zh-CN" altLang="en-US" sz="1100" dirty="0">
                          <a:latin typeface="Microsoft YaHei" panose="020B0503020204020204" pitchFamily="34" charset="-122"/>
                          <a:ea typeface="Microsoft YaHei" panose="020B0503020204020204" pitchFamily="34" charset="-122"/>
                        </a:rPr>
                        <a:t>化石能源总和（占比）</a:t>
                      </a:r>
                    </a:p>
                  </a:txBody>
                  <a:tcPr anchor="ctr">
                    <a:solidFill>
                      <a:srgbClr val="0074AB">
                        <a:alpha val="21961"/>
                      </a:srgbClr>
                    </a:solidFill>
                  </a:tcPr>
                </a:tc>
                <a:tc>
                  <a:txBody>
                    <a:bodyPr/>
                    <a:lstStyle/>
                    <a:p>
                      <a:pPr algn="ctr"/>
                      <a:r>
                        <a:rPr lang="zh-CN" altLang="en-US" sz="1100" dirty="0">
                          <a:latin typeface="Microsoft YaHei" panose="020B0503020204020204" pitchFamily="34" charset="-122"/>
                          <a:ea typeface="Microsoft YaHei" panose="020B0503020204020204" pitchFamily="34" charset="-122"/>
                        </a:rPr>
                        <a:t>太阳能和风能（占比）</a:t>
                      </a:r>
                    </a:p>
                  </a:txBody>
                  <a:tcPr anchor="ctr">
                    <a:solidFill>
                      <a:srgbClr val="0074AB">
                        <a:alpha val="21961"/>
                      </a:srgbClr>
                    </a:solidFill>
                  </a:tcPr>
                </a:tc>
                <a:tc>
                  <a:txBody>
                    <a:bodyPr/>
                    <a:lstStyle/>
                    <a:p>
                      <a:pPr algn="ctr"/>
                      <a:r>
                        <a:rPr lang="zh-CN" altLang="en-US" sz="1100" dirty="0">
                          <a:latin typeface="Microsoft YaHei" panose="020B0503020204020204" pitchFamily="34" charset="-122"/>
                          <a:ea typeface="Microsoft YaHei" panose="020B0503020204020204" pitchFamily="34" charset="-122"/>
                        </a:rPr>
                        <a:t>非化石能源总和（占比）</a:t>
                      </a:r>
                    </a:p>
                  </a:txBody>
                  <a:tcPr anchor="ctr">
                    <a:solidFill>
                      <a:srgbClr val="0074AB">
                        <a:alpha val="21961"/>
                      </a:srgbClr>
                    </a:solidFill>
                  </a:tcPr>
                </a:tc>
                <a:extLst>
                  <a:ext uri="{0D108BD9-81ED-4DB2-BD59-A6C34878D82A}">
                    <a16:rowId xmlns:a16="http://schemas.microsoft.com/office/drawing/2014/main" val="3345684108"/>
                  </a:ext>
                </a:extLst>
              </a:tr>
              <a:tr h="254000">
                <a:tc>
                  <a:txBody>
                    <a:bodyPr/>
                    <a:lstStyle/>
                    <a:p>
                      <a:pPr algn="ctr"/>
                      <a:r>
                        <a:rPr lang="zh-CN" altLang="en-US" sz="1100" dirty="0">
                          <a:latin typeface="Microsoft YaHei" panose="020B0503020204020204" pitchFamily="34" charset="-122"/>
                          <a:ea typeface="Microsoft YaHei" panose="020B0503020204020204" pitchFamily="34" charset="-122"/>
                        </a:rPr>
                        <a:t>中国</a:t>
                      </a:r>
                    </a:p>
                  </a:txBody>
                  <a:tcPr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145.45</a:t>
                      </a:r>
                    </a:p>
                  </a:txBody>
                  <a:tcPr marL="9525" marR="9525" marT="9525" marB="0" anchor="ctr"/>
                </a:tc>
                <a:tc>
                  <a:txBody>
                    <a:bodyPr/>
                    <a:lstStyle/>
                    <a:p>
                      <a:pPr marL="0" algn="ctr" defTabSz="914400" rtl="0" eaLnBrk="1" fontAlgn="ctr" latinLnBrk="0" hangingPunct="1"/>
                      <a:r>
                        <a:rPr lang="en-US" altLang="zh-CN" sz="1100" kern="1200" dirty="0">
                          <a:solidFill>
                            <a:srgbClr val="FF0000"/>
                          </a:solidFill>
                          <a:latin typeface="Microsoft YaHei" panose="020B0503020204020204" pitchFamily="34" charset="-122"/>
                          <a:ea typeface="Microsoft YaHei" panose="020B0503020204020204" pitchFamily="34" charset="-122"/>
                          <a:cs typeface="+mn-cs"/>
                        </a:rPr>
                        <a:t>56.56%</a:t>
                      </a:r>
                    </a:p>
                  </a:txBody>
                  <a:tcPr marL="9525" marR="9525" marT="9525" marB="0" anchor="ctr"/>
                </a:tc>
                <a:tc>
                  <a:txBody>
                    <a:bodyPr/>
                    <a:lstStyle/>
                    <a:p>
                      <a:pPr marL="0" algn="ctr" defTabSz="914400" rtl="0" eaLnBrk="1" fontAlgn="ctr" latinLnBrk="0" hangingPunct="1"/>
                      <a:r>
                        <a:rPr lang="en-US" altLang="zh-CN" sz="1100" kern="1200" dirty="0">
                          <a:solidFill>
                            <a:srgbClr val="FF0000"/>
                          </a:solidFill>
                          <a:latin typeface="Microsoft YaHei" panose="020B0503020204020204" pitchFamily="34" charset="-122"/>
                          <a:ea typeface="Microsoft YaHei" panose="020B0503020204020204" pitchFamily="34" charset="-122"/>
                          <a:cs typeface="+mn-cs"/>
                        </a:rPr>
                        <a:t>84.34%</a:t>
                      </a:r>
                    </a:p>
                  </a:txBody>
                  <a:tcPr marL="9525" marR="9525" marT="9525" marB="0"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5.36%</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15.66%</a:t>
                      </a:r>
                    </a:p>
                  </a:txBody>
                  <a:tcPr marL="9525" marR="9525" marT="9525" marB="0" anchor="ctr"/>
                </a:tc>
                <a:extLst>
                  <a:ext uri="{0D108BD9-81ED-4DB2-BD59-A6C34878D82A}">
                    <a16:rowId xmlns:a16="http://schemas.microsoft.com/office/drawing/2014/main" val="2948712628"/>
                  </a:ext>
                </a:extLst>
              </a:tr>
              <a:tr h="254000">
                <a:tc>
                  <a:txBody>
                    <a:bodyPr/>
                    <a:lstStyle/>
                    <a:p>
                      <a:pPr marL="0" algn="ctr" defTabSz="914400" rtl="0" eaLnBrk="1" latinLnBrk="0" hangingPunct="1"/>
                      <a:r>
                        <a:rPr lang="zh-CN" altLang="en-US" sz="1100" kern="1200" dirty="0">
                          <a:solidFill>
                            <a:schemeClr val="dk1"/>
                          </a:solidFill>
                          <a:latin typeface="Microsoft YaHei" panose="020B0503020204020204" pitchFamily="34" charset="-122"/>
                          <a:ea typeface="Microsoft YaHei" panose="020B0503020204020204" pitchFamily="34" charset="-122"/>
                          <a:cs typeface="+mn-cs"/>
                        </a:rPr>
                        <a:t>美国</a:t>
                      </a:r>
                    </a:p>
                  </a:txBody>
                  <a:tcPr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87.79</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rgbClr val="FF0000"/>
                          </a:solidFill>
                          <a:latin typeface="Microsoft YaHei" panose="020B0503020204020204" pitchFamily="34" charset="-122"/>
                          <a:ea typeface="Microsoft YaHei" panose="020B0503020204020204" pitchFamily="34" charset="-122"/>
                          <a:cs typeface="+mn-cs"/>
                        </a:rPr>
                        <a:t>10.48%</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81.66%</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7.01%</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18.34%</a:t>
                      </a:r>
                    </a:p>
                  </a:txBody>
                  <a:tcPr marL="9525" marR="9525" marT="9525" marB="0" anchor="ctr">
                    <a:solidFill>
                      <a:srgbClr val="0074AB">
                        <a:alpha val="21961"/>
                      </a:srgbClr>
                    </a:solidFill>
                  </a:tcPr>
                </a:tc>
                <a:extLst>
                  <a:ext uri="{0D108BD9-81ED-4DB2-BD59-A6C34878D82A}">
                    <a16:rowId xmlns:a16="http://schemas.microsoft.com/office/drawing/2014/main" val="2565980929"/>
                  </a:ext>
                </a:extLst>
              </a:tr>
              <a:tr h="254000">
                <a:tc>
                  <a:txBody>
                    <a:bodyPr/>
                    <a:lstStyle/>
                    <a:p>
                      <a:pPr algn="ctr"/>
                      <a:r>
                        <a:rPr lang="zh-CN" altLang="en-US" sz="1100" dirty="0">
                          <a:latin typeface="Microsoft YaHei" panose="020B0503020204020204" pitchFamily="34" charset="-122"/>
                          <a:ea typeface="Microsoft YaHei" panose="020B0503020204020204" pitchFamily="34" charset="-122"/>
                        </a:rPr>
                        <a:t>加拿大</a:t>
                      </a:r>
                    </a:p>
                  </a:txBody>
                  <a:tcPr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13.64</a:t>
                      </a:r>
                    </a:p>
                  </a:txBody>
                  <a:tcPr marL="9525" marR="9525" marT="9525" marB="0"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3.67%</a:t>
                      </a:r>
                    </a:p>
                  </a:txBody>
                  <a:tcPr marL="9525" marR="9525" marT="9525" marB="0"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64.59%</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3.96%</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35.41%</a:t>
                      </a:r>
                    </a:p>
                  </a:txBody>
                  <a:tcPr marL="9525" marR="9525" marT="9525" marB="0" anchor="ctr"/>
                </a:tc>
                <a:extLst>
                  <a:ext uri="{0D108BD9-81ED-4DB2-BD59-A6C34878D82A}">
                    <a16:rowId xmlns:a16="http://schemas.microsoft.com/office/drawing/2014/main" val="3905902094"/>
                  </a:ext>
                </a:extLst>
              </a:tr>
              <a:tr h="254000">
                <a:tc>
                  <a:txBody>
                    <a:bodyPr/>
                    <a:lstStyle/>
                    <a:p>
                      <a:pPr marL="0" algn="ctr" defTabSz="914400" rtl="0" eaLnBrk="1" latinLnBrk="0" hangingPunct="1"/>
                      <a:r>
                        <a:rPr lang="zh-CN" altLang="en-US" sz="1100" kern="1200" dirty="0">
                          <a:solidFill>
                            <a:schemeClr val="dk1"/>
                          </a:solidFill>
                          <a:latin typeface="Microsoft YaHei" panose="020B0503020204020204" pitchFamily="34" charset="-122"/>
                          <a:ea typeface="Microsoft YaHei" panose="020B0503020204020204" pitchFamily="34" charset="-122"/>
                          <a:cs typeface="+mn-cs"/>
                        </a:rPr>
                        <a:t>俄罗斯</a:t>
                      </a:r>
                    </a:p>
                  </a:txBody>
                  <a:tcPr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28.32</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11.55%</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86.41%</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0.14%</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13.59%</a:t>
                      </a:r>
                    </a:p>
                  </a:txBody>
                  <a:tcPr marL="9525" marR="9525" marT="9525" marB="0" anchor="ctr">
                    <a:solidFill>
                      <a:srgbClr val="0074AB">
                        <a:alpha val="21961"/>
                      </a:srgbClr>
                    </a:solidFill>
                  </a:tcPr>
                </a:tc>
                <a:extLst>
                  <a:ext uri="{0D108BD9-81ED-4DB2-BD59-A6C34878D82A}">
                    <a16:rowId xmlns:a16="http://schemas.microsoft.com/office/drawing/2014/main" val="2472103784"/>
                  </a:ext>
                </a:extLst>
              </a:tr>
              <a:tr h="254000">
                <a:tc>
                  <a:txBody>
                    <a:bodyPr/>
                    <a:lstStyle/>
                    <a:p>
                      <a:pPr algn="ctr"/>
                      <a:r>
                        <a:rPr lang="zh-CN" altLang="en-US" sz="1100" dirty="0">
                          <a:latin typeface="Microsoft YaHei" panose="020B0503020204020204" pitchFamily="34" charset="-122"/>
                          <a:ea typeface="Microsoft YaHei" panose="020B0503020204020204" pitchFamily="34" charset="-122"/>
                        </a:rPr>
                        <a:t>英国</a:t>
                      </a:r>
                    </a:p>
                  </a:txBody>
                  <a:tcPr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6.90</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2.75%</a:t>
                      </a:r>
                    </a:p>
                  </a:txBody>
                  <a:tcPr marL="9525" marR="9525" marT="9525" marB="0"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75.22%</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17.39%</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24.78%</a:t>
                      </a:r>
                    </a:p>
                  </a:txBody>
                  <a:tcPr marL="9525" marR="9525" marT="9525" marB="0" anchor="ctr"/>
                </a:tc>
                <a:extLst>
                  <a:ext uri="{0D108BD9-81ED-4DB2-BD59-A6C34878D82A}">
                    <a16:rowId xmlns:a16="http://schemas.microsoft.com/office/drawing/2014/main" val="3696997044"/>
                  </a:ext>
                </a:extLst>
              </a:tr>
              <a:tr h="254000">
                <a:tc>
                  <a:txBody>
                    <a:bodyPr/>
                    <a:lstStyle/>
                    <a:p>
                      <a:pPr marL="0" algn="ctr" defTabSz="914400" rtl="0" eaLnBrk="1" latinLnBrk="0" hangingPunct="1"/>
                      <a:r>
                        <a:rPr lang="zh-CN" altLang="en-US" sz="1100" kern="1200" dirty="0">
                          <a:solidFill>
                            <a:schemeClr val="dk1"/>
                          </a:solidFill>
                          <a:latin typeface="Microsoft YaHei" panose="020B0503020204020204" pitchFamily="34" charset="-122"/>
                          <a:ea typeface="Microsoft YaHei" panose="020B0503020204020204" pitchFamily="34" charset="-122"/>
                          <a:cs typeface="+mn-cs"/>
                        </a:rPr>
                        <a:t>法国</a:t>
                      </a:r>
                    </a:p>
                  </a:txBody>
                  <a:tcPr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8.69</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2.19%</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49.83%</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7.83%</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50.17%</a:t>
                      </a:r>
                    </a:p>
                  </a:txBody>
                  <a:tcPr marL="9525" marR="9525" marT="9525" marB="0" anchor="ctr">
                    <a:solidFill>
                      <a:srgbClr val="0074AB">
                        <a:alpha val="21961"/>
                      </a:srgbClr>
                    </a:solidFill>
                  </a:tcPr>
                </a:tc>
                <a:extLst>
                  <a:ext uri="{0D108BD9-81ED-4DB2-BD59-A6C34878D82A}">
                    <a16:rowId xmlns:a16="http://schemas.microsoft.com/office/drawing/2014/main" val="2098011604"/>
                  </a:ext>
                </a:extLst>
              </a:tr>
              <a:tr h="254000">
                <a:tc>
                  <a:txBody>
                    <a:bodyPr/>
                    <a:lstStyle/>
                    <a:p>
                      <a:pPr algn="ctr"/>
                      <a:r>
                        <a:rPr lang="zh-CN" altLang="en-US" sz="1100" dirty="0">
                          <a:latin typeface="Microsoft YaHei" panose="020B0503020204020204" pitchFamily="34" charset="-122"/>
                          <a:ea typeface="Microsoft YaHei" panose="020B0503020204020204" pitchFamily="34" charset="-122"/>
                        </a:rPr>
                        <a:t>德国</a:t>
                      </a:r>
                    </a:p>
                  </a:txBody>
                  <a:tcPr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12.12</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15.18%</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75.66%</a:t>
                      </a:r>
                    </a:p>
                  </a:txBody>
                  <a:tcPr marL="9525" marR="9525" marT="9525" marB="0"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18.23%</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24.34%</a:t>
                      </a:r>
                    </a:p>
                  </a:txBody>
                  <a:tcPr marL="9525" marR="9525" marT="9525" marB="0" anchor="ctr"/>
                </a:tc>
                <a:extLst>
                  <a:ext uri="{0D108BD9-81ED-4DB2-BD59-A6C34878D82A}">
                    <a16:rowId xmlns:a16="http://schemas.microsoft.com/office/drawing/2014/main" val="2310486114"/>
                  </a:ext>
                </a:extLst>
              </a:tr>
              <a:tr h="254000">
                <a:tc>
                  <a:txBody>
                    <a:bodyPr/>
                    <a:lstStyle/>
                    <a:p>
                      <a:pPr algn="ctr"/>
                      <a:r>
                        <a:rPr lang="zh-CN" altLang="en-US" sz="1100" dirty="0">
                          <a:latin typeface="Microsoft YaHei" panose="020B0503020204020204" pitchFamily="34" charset="-122"/>
                          <a:ea typeface="Microsoft YaHei" panose="020B0503020204020204" pitchFamily="34" charset="-122"/>
                        </a:rPr>
                        <a:t>日本</a:t>
                      </a:r>
                    </a:p>
                  </a:txBody>
                  <a:tcPr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17.02</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rgbClr val="FF0000"/>
                          </a:solidFill>
                          <a:latin typeface="Microsoft YaHei" panose="020B0503020204020204" pitchFamily="34" charset="-122"/>
                          <a:ea typeface="Microsoft YaHei" panose="020B0503020204020204" pitchFamily="34" charset="-122"/>
                          <a:cs typeface="+mn-cs"/>
                        </a:rPr>
                        <a:t>26.85%</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87.07%</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6.64%</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12.93%</a:t>
                      </a:r>
                    </a:p>
                  </a:txBody>
                  <a:tcPr marL="9525" marR="9525" marT="9525" marB="0" anchor="ctr">
                    <a:solidFill>
                      <a:srgbClr val="0074AB">
                        <a:alpha val="21961"/>
                      </a:srgbClr>
                    </a:solidFill>
                  </a:tcPr>
                </a:tc>
                <a:extLst>
                  <a:ext uri="{0D108BD9-81ED-4DB2-BD59-A6C34878D82A}">
                    <a16:rowId xmlns:a16="http://schemas.microsoft.com/office/drawing/2014/main" val="2602836729"/>
                  </a:ext>
                </a:extLst>
              </a:tr>
              <a:tr h="254000">
                <a:tc>
                  <a:txBody>
                    <a:bodyPr/>
                    <a:lstStyle/>
                    <a:p>
                      <a:pPr algn="ctr"/>
                      <a:r>
                        <a:rPr lang="zh-CN" altLang="en-US" sz="1100" dirty="0">
                          <a:latin typeface="Microsoft YaHei" panose="020B0503020204020204" pitchFamily="34" charset="-122"/>
                          <a:ea typeface="Microsoft YaHei" panose="020B0503020204020204" pitchFamily="34" charset="-122"/>
                        </a:rPr>
                        <a:t>韩国</a:t>
                      </a:r>
                    </a:p>
                  </a:txBody>
                  <a:tcPr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11.78</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25.72%</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84.63%</a:t>
                      </a:r>
                    </a:p>
                  </a:txBody>
                  <a:tcPr marL="9525" marR="9525" marT="9525" marB="0" anchor="ctr"/>
                </a:tc>
                <a:tc>
                  <a:txBody>
                    <a:bodyPr/>
                    <a:lstStyle/>
                    <a:p>
                      <a:pPr marL="0" algn="ctr" defTabSz="914400" rtl="0" eaLnBrk="1" fontAlgn="ctr" latinLnBrk="0" hangingPunct="1"/>
                      <a:r>
                        <a:rPr lang="en-US" altLang="zh-CN" sz="1100" kern="1200">
                          <a:solidFill>
                            <a:schemeClr val="dk1"/>
                          </a:solidFill>
                          <a:latin typeface="Microsoft YaHei" panose="020B0503020204020204" pitchFamily="34" charset="-122"/>
                          <a:ea typeface="Microsoft YaHei" panose="020B0503020204020204" pitchFamily="34" charset="-122"/>
                          <a:cs typeface="+mn-cs"/>
                        </a:rPr>
                        <a:t>3.06%</a:t>
                      </a:r>
                    </a:p>
                  </a:txBody>
                  <a:tcPr marL="9525" marR="9525" marT="9525" marB="0" anchor="ct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15.37%</a:t>
                      </a:r>
                    </a:p>
                  </a:txBody>
                  <a:tcPr marL="9525" marR="9525" marT="9525" marB="0" anchor="ctr"/>
                </a:tc>
                <a:extLst>
                  <a:ext uri="{0D108BD9-81ED-4DB2-BD59-A6C34878D82A}">
                    <a16:rowId xmlns:a16="http://schemas.microsoft.com/office/drawing/2014/main" val="1423915748"/>
                  </a:ext>
                </a:extLst>
              </a:tr>
              <a:tr h="254000">
                <a:tc>
                  <a:txBody>
                    <a:bodyPr/>
                    <a:lstStyle/>
                    <a:p>
                      <a:pPr algn="ctr"/>
                      <a:r>
                        <a:rPr lang="zh-CN" altLang="en-US" sz="1100" dirty="0">
                          <a:latin typeface="Microsoft YaHei" panose="020B0503020204020204" pitchFamily="34" charset="-122"/>
                          <a:ea typeface="Microsoft YaHei" panose="020B0503020204020204" pitchFamily="34" charset="-122"/>
                        </a:rPr>
                        <a:t>印度</a:t>
                      </a:r>
                    </a:p>
                  </a:txBody>
                  <a:tcPr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31.99</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rgbClr val="FF0000"/>
                          </a:solidFill>
                          <a:latin typeface="Microsoft YaHei" panose="020B0503020204020204" pitchFamily="34" charset="-122"/>
                          <a:ea typeface="Microsoft YaHei" panose="020B0503020204020204" pitchFamily="34" charset="-122"/>
                          <a:cs typeface="+mn-cs"/>
                        </a:rPr>
                        <a:t>54.83%</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89.75%</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4.47%</a:t>
                      </a:r>
                    </a:p>
                  </a:txBody>
                  <a:tcPr marL="9525" marR="9525" marT="9525" marB="0" anchor="ctr">
                    <a:solidFill>
                      <a:srgbClr val="0074AB">
                        <a:alpha val="21961"/>
                      </a:srgbClr>
                    </a:solidFill>
                  </a:tcPr>
                </a:tc>
                <a:tc>
                  <a:txBody>
                    <a:bodyPr/>
                    <a:lstStyle/>
                    <a:p>
                      <a:pPr marL="0" algn="ctr" defTabSz="914400" rtl="0" eaLnBrk="1" fontAlgn="ctr" latinLnBrk="0" hangingPunct="1"/>
                      <a:r>
                        <a:rPr lang="en-US" altLang="zh-CN" sz="1100" kern="1200" dirty="0">
                          <a:solidFill>
                            <a:schemeClr val="dk1"/>
                          </a:solidFill>
                          <a:latin typeface="Microsoft YaHei" panose="020B0503020204020204" pitchFamily="34" charset="-122"/>
                          <a:ea typeface="Microsoft YaHei" panose="020B0503020204020204" pitchFamily="34" charset="-122"/>
                          <a:cs typeface="+mn-cs"/>
                        </a:rPr>
                        <a:t>10.25%</a:t>
                      </a:r>
                    </a:p>
                  </a:txBody>
                  <a:tcPr marL="9525" marR="9525" marT="9525" marB="0" anchor="ctr">
                    <a:solidFill>
                      <a:srgbClr val="0074AB">
                        <a:alpha val="21961"/>
                      </a:srgbClr>
                    </a:solidFill>
                  </a:tcPr>
                </a:tc>
                <a:extLst>
                  <a:ext uri="{0D108BD9-81ED-4DB2-BD59-A6C34878D82A}">
                    <a16:rowId xmlns:a16="http://schemas.microsoft.com/office/drawing/2014/main" val="540799968"/>
                  </a:ext>
                </a:extLst>
              </a:tr>
            </a:tbl>
          </a:graphicData>
        </a:graphic>
      </p:graphicFrame>
      <p:sp>
        <p:nvSpPr>
          <p:cNvPr id="3" name="矩形 2">
            <a:extLst>
              <a:ext uri="{FF2B5EF4-FFF2-40B4-BE49-F238E27FC236}">
                <a16:creationId xmlns:a16="http://schemas.microsoft.com/office/drawing/2014/main" id="{C3EB6DFE-7FDE-3FE8-9DFE-2ADF0886B5AD}"/>
              </a:ext>
            </a:extLst>
          </p:cNvPr>
          <p:cNvSpPr/>
          <p:nvPr/>
        </p:nvSpPr>
        <p:spPr>
          <a:xfrm>
            <a:off x="1100668" y="0"/>
            <a:ext cx="8555565" cy="715581"/>
          </a:xfrm>
          <a:prstGeom prst="rect">
            <a:avLst/>
          </a:prstGeom>
        </p:spPr>
        <p:txBody>
          <a:bodyPr wrap="square">
            <a:spAutoFit/>
          </a:bodyPr>
          <a:lstStyle/>
          <a:p>
            <a:pPr>
              <a:lnSpc>
                <a:spcPct val="150000"/>
              </a:lnSpc>
            </a:pPr>
            <a:r>
              <a:rPr lang="zh-CN" altLang="en-US" sz="3200" b="1" dirty="0">
                <a:latin typeface="宋体" pitchFamily="2" charset="-122"/>
                <a:cs typeface="Times New Roman" pitchFamily="18" charset="0"/>
              </a:rPr>
              <a:t>二、摸清情况是解答质疑的首要任务</a:t>
            </a:r>
            <a:endParaRPr lang="en-US" altLang="zh-CN" sz="3200" b="1" dirty="0">
              <a:latin typeface="宋体" pitchFamily="2" charset="-122"/>
              <a:cs typeface="Times New Roman" pitchFamily="18" charset="0"/>
            </a:endParaRPr>
          </a:p>
        </p:txBody>
      </p:sp>
    </p:spTree>
    <p:extLst>
      <p:ext uri="{BB962C8B-B14F-4D97-AF65-F5344CB8AC3E}">
        <p14:creationId xmlns:p14="http://schemas.microsoft.com/office/powerpoint/2010/main" val="262064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518769" y="1175609"/>
            <a:ext cx="5394352" cy="3060000"/>
          </a:xfrm>
          <a:prstGeom prst="rect">
            <a:avLst/>
          </a:prstGeom>
        </p:spPr>
        <p:style>
          <a:lnRef idx="2">
            <a:schemeClr val="accent2"/>
          </a:lnRef>
          <a:fillRef idx="1">
            <a:schemeClr val="lt1"/>
          </a:fillRef>
          <a:effectRef idx="0">
            <a:schemeClr val="accent2"/>
          </a:effectRef>
          <a:fontRef idx="minor">
            <a:schemeClr val="dk1"/>
          </a:fontRef>
        </p:style>
      </p:pic>
      <p:sp>
        <p:nvSpPr>
          <p:cNvPr id="16" name="TextBox 15"/>
          <p:cNvSpPr txBox="1"/>
          <p:nvPr/>
        </p:nvSpPr>
        <p:spPr>
          <a:xfrm>
            <a:off x="1557604" y="4339590"/>
            <a:ext cx="3959276" cy="338554"/>
          </a:xfrm>
          <a:prstGeom prst="rect">
            <a:avLst/>
          </a:prstGeom>
          <a:noFill/>
        </p:spPr>
        <p:txBody>
          <a:bodyPr wrap="square" rtlCol="0">
            <a:spAutoFit/>
          </a:bodyPr>
          <a:lstStyle/>
          <a:p>
            <a:pPr algn="l"/>
            <a:r>
              <a:rPr lang="en-US" altLang="zh-CN" sz="1600" dirty="0"/>
              <a:t>1978</a:t>
            </a:r>
            <a:r>
              <a:rPr lang="zh-CN" altLang="en-US" sz="1600" dirty="0"/>
              <a:t>年</a:t>
            </a:r>
            <a:r>
              <a:rPr lang="en-US" altLang="zh-CN" sz="1600" dirty="0"/>
              <a:t>-2020</a:t>
            </a:r>
            <a:r>
              <a:rPr lang="zh-CN" altLang="en-US" sz="1600" dirty="0"/>
              <a:t>年中国能源消费总量及结构</a:t>
            </a:r>
          </a:p>
        </p:txBody>
      </p:sp>
      <p:sp>
        <p:nvSpPr>
          <p:cNvPr id="8" name="矩形 7"/>
          <p:cNvSpPr/>
          <p:nvPr/>
        </p:nvSpPr>
        <p:spPr>
          <a:xfrm>
            <a:off x="110067" y="27085"/>
            <a:ext cx="11023599" cy="664221"/>
          </a:xfrm>
          <a:prstGeom prst="rect">
            <a:avLst/>
          </a:prstGeom>
        </p:spPr>
        <p:txBody>
          <a:bodyPr wrap="square">
            <a:spAutoFit/>
          </a:bodyPr>
          <a:lstStyle/>
          <a:p>
            <a:pPr fontAlgn="auto">
              <a:lnSpc>
                <a:spcPct val="120000"/>
              </a:lnSpc>
              <a:spcBef>
                <a:spcPts val="0"/>
              </a:spcBef>
              <a:spcAft>
                <a:spcPts val="0"/>
              </a:spcAft>
            </a:pPr>
            <a:r>
              <a:rPr lang="en-US" altLang="zh-CN" sz="1600" b="1" dirty="0">
                <a:latin typeface="等线" pitchFamily="2" charset="-122"/>
                <a:ea typeface="等线" pitchFamily="2" charset="-122"/>
              </a:rPr>
              <a:t>2</a:t>
            </a:r>
            <a:r>
              <a:rPr lang="zh-CN" altLang="en-US" sz="1600" b="1" dirty="0">
                <a:latin typeface="等线" pitchFamily="2" charset="-122"/>
                <a:ea typeface="等线" pitchFamily="2" charset="-122"/>
              </a:rPr>
              <a:t>、中国能源消费持续增长，且以煤为主；煤炭消费主要是发电、钢铁、化工、建材四大行业。近二十多年来，能源消费增长很快，但煤炭消费比重持续下降，</a:t>
            </a:r>
            <a:r>
              <a:rPr lang="en-US" altLang="zh-CN" sz="1600" b="1" dirty="0">
                <a:latin typeface="等线" pitchFamily="2" charset="-122"/>
                <a:ea typeface="等线" pitchFamily="2" charset="-122"/>
              </a:rPr>
              <a:t>2021</a:t>
            </a:r>
            <a:r>
              <a:rPr lang="zh-CN" altLang="en-US" sz="1600" b="1" dirty="0">
                <a:latin typeface="等线" pitchFamily="2" charset="-122"/>
                <a:ea typeface="等线" pitchFamily="2" charset="-122"/>
              </a:rPr>
              <a:t>年比</a:t>
            </a:r>
            <a:r>
              <a:rPr lang="en-US" altLang="zh-CN" sz="1600" b="1" dirty="0">
                <a:latin typeface="等线" pitchFamily="2" charset="-122"/>
                <a:ea typeface="等线" pitchFamily="2" charset="-122"/>
              </a:rPr>
              <a:t>2010</a:t>
            </a:r>
            <a:r>
              <a:rPr lang="zh-CN" altLang="en-US" sz="1600" b="1" dirty="0">
                <a:latin typeface="等线" pitchFamily="2" charset="-122"/>
                <a:ea typeface="等线" pitchFamily="2" charset="-122"/>
              </a:rPr>
              <a:t>年下降了</a:t>
            </a:r>
            <a:r>
              <a:rPr lang="en-US" altLang="zh-CN" sz="1600" b="1" dirty="0">
                <a:latin typeface="等线" pitchFamily="2" charset="-122"/>
                <a:ea typeface="等线" pitchFamily="2" charset="-122"/>
              </a:rPr>
              <a:t>14</a:t>
            </a:r>
            <a:r>
              <a:rPr lang="zh-CN" altLang="en-US" sz="1600" b="1" dirty="0">
                <a:latin typeface="等线" pitchFamily="2" charset="-122"/>
                <a:ea typeface="等线" pitchFamily="2" charset="-122"/>
              </a:rPr>
              <a:t>个百分点，符合中国发展阶段及资源禀赋特点。</a:t>
            </a:r>
          </a:p>
        </p:txBody>
      </p:sp>
      <p:sp>
        <p:nvSpPr>
          <p:cNvPr id="11" name="文本框 10"/>
          <p:cNvSpPr txBox="1"/>
          <p:nvPr/>
        </p:nvSpPr>
        <p:spPr>
          <a:xfrm>
            <a:off x="7631265" y="4339590"/>
            <a:ext cx="3268133" cy="338554"/>
          </a:xfrm>
          <a:prstGeom prst="rect">
            <a:avLst/>
          </a:prstGeom>
          <a:noFill/>
        </p:spPr>
        <p:txBody>
          <a:bodyPr wrap="square" rtlCol="0">
            <a:spAutoFit/>
          </a:bodyPr>
          <a:lstStyle/>
          <a:p>
            <a:r>
              <a:rPr lang="en-US" altLang="zh-CN" sz="1600" dirty="0">
                <a:solidFill>
                  <a:srgbClr val="000000"/>
                </a:solidFill>
                <a:latin typeface="等线" panose="02010600030101010101" pitchFamily="2" charset="-122"/>
                <a:ea typeface="等线" panose="02010600030101010101" pitchFamily="2" charset="-122"/>
              </a:rPr>
              <a:t>2010</a:t>
            </a:r>
            <a:r>
              <a:rPr lang="zh-CN" altLang="en-US" sz="1600" dirty="0">
                <a:solidFill>
                  <a:srgbClr val="000000"/>
                </a:solidFill>
                <a:latin typeface="等线" panose="02010600030101010101" pitchFamily="2" charset="-122"/>
                <a:ea typeface="等线" panose="02010600030101010101" pitchFamily="2" charset="-122"/>
              </a:rPr>
              <a:t>年</a:t>
            </a:r>
            <a:r>
              <a:rPr lang="en-US" altLang="zh-CN" sz="1600" dirty="0">
                <a:solidFill>
                  <a:srgbClr val="000000"/>
                </a:solidFill>
                <a:latin typeface="等线" panose="02010600030101010101" pitchFamily="2" charset="-122"/>
                <a:ea typeface="等线" panose="02010600030101010101" pitchFamily="2" charset="-122"/>
              </a:rPr>
              <a:t>-2019</a:t>
            </a:r>
            <a:r>
              <a:rPr lang="zh-CN" altLang="en-US" sz="1600" dirty="0">
                <a:solidFill>
                  <a:srgbClr val="000000"/>
                </a:solidFill>
                <a:latin typeface="等线" panose="02010600030101010101" pitchFamily="2" charset="-122"/>
                <a:ea typeface="等线" panose="02010600030101010101" pitchFamily="2" charset="-122"/>
              </a:rPr>
              <a:t>年煤碳消费结构 </a:t>
            </a:r>
            <a:endParaRPr lang="en-US" altLang="zh-CN" sz="1600" dirty="0">
              <a:solidFill>
                <a:srgbClr val="000000"/>
              </a:solidFill>
              <a:latin typeface="等线" panose="02010600030101010101" pitchFamily="2" charset="-122"/>
              <a:ea typeface="等线" panose="02010600030101010101" pitchFamily="2" charset="-122"/>
            </a:endParaRPr>
          </a:p>
        </p:txBody>
      </p:sp>
      <p:sp>
        <p:nvSpPr>
          <p:cNvPr id="258049" name="Rectangle 1"/>
          <p:cNvSpPr>
            <a:spLocks noChangeArrowheads="1"/>
          </p:cNvSpPr>
          <p:nvPr/>
        </p:nvSpPr>
        <p:spPr bwMode="auto">
          <a:xfrm>
            <a:off x="518770" y="4878198"/>
            <a:ext cx="5394351" cy="138499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indent="355600">
              <a:buFont typeface="Wingdings" pitchFamily="2" charset="2"/>
              <a:buChar char="l"/>
            </a:pPr>
            <a:r>
              <a:rPr kumimoji="0" lang="zh-CN" altLang="zh-CN" sz="1400" i="0" u="none" strike="noStrike" cap="none" normalizeH="0" baseline="0" dirty="0">
                <a:ln>
                  <a:noFill/>
                </a:ln>
                <a:solidFill>
                  <a:srgbClr val="FF0000"/>
                </a:solidFill>
                <a:effectLst/>
                <a:latin typeface="等线" pitchFamily="2" charset="-122"/>
                <a:ea typeface="等线" pitchFamily="2" charset="-122"/>
                <a:cs typeface="宋体" pitchFamily="2" charset="-122"/>
              </a:rPr>
              <a:t>2021</a:t>
            </a:r>
            <a:r>
              <a:rPr kumimoji="0" lang="zh-CN" sz="1400" i="0" u="none" strike="noStrike" cap="none" normalizeH="0" baseline="0" dirty="0">
                <a:ln>
                  <a:noFill/>
                </a:ln>
                <a:solidFill>
                  <a:srgbClr val="FF0000"/>
                </a:solidFill>
                <a:effectLst/>
                <a:latin typeface="等线" pitchFamily="2" charset="-122"/>
                <a:ea typeface="等线" pitchFamily="2" charset="-122"/>
                <a:cs typeface="宋体" pitchFamily="2" charset="-122"/>
              </a:rPr>
              <a:t>年，中国全年能源消费总量</a:t>
            </a:r>
            <a:r>
              <a:rPr kumimoji="0" lang="zh-CN" altLang="zh-CN" sz="1400" i="0" u="none" strike="noStrike" cap="none" normalizeH="0" baseline="0" dirty="0">
                <a:ln>
                  <a:noFill/>
                </a:ln>
                <a:solidFill>
                  <a:srgbClr val="FF0000"/>
                </a:solidFill>
                <a:effectLst/>
                <a:latin typeface="等线" pitchFamily="2" charset="-122"/>
                <a:ea typeface="等线" pitchFamily="2" charset="-122"/>
                <a:cs typeface="宋体" pitchFamily="2" charset="-122"/>
              </a:rPr>
              <a:t>52.4</a:t>
            </a:r>
            <a:r>
              <a:rPr kumimoji="0" lang="zh-CN" sz="1400" i="0" u="none" strike="noStrike" cap="none" normalizeH="0" baseline="0" dirty="0">
                <a:ln>
                  <a:noFill/>
                </a:ln>
                <a:solidFill>
                  <a:srgbClr val="FF0000"/>
                </a:solidFill>
                <a:effectLst/>
                <a:latin typeface="等线" pitchFamily="2" charset="-122"/>
                <a:ea typeface="等线" pitchFamily="2" charset="-122"/>
                <a:cs typeface="宋体" pitchFamily="2" charset="-122"/>
              </a:rPr>
              <a:t>亿吨标准煤，其中煤炭消费比重</a:t>
            </a:r>
            <a:r>
              <a:rPr kumimoji="0" lang="zh-CN" altLang="zh-CN" sz="1400" i="0" u="none" strike="noStrike" cap="none" normalizeH="0" baseline="0" dirty="0">
                <a:ln>
                  <a:noFill/>
                </a:ln>
                <a:solidFill>
                  <a:srgbClr val="FF0000"/>
                </a:solidFill>
                <a:effectLst/>
                <a:latin typeface="等线" pitchFamily="2" charset="-122"/>
                <a:ea typeface="等线" pitchFamily="2" charset="-122"/>
                <a:cs typeface="宋体" pitchFamily="2" charset="-122"/>
              </a:rPr>
              <a:t>56</a:t>
            </a:r>
            <a:r>
              <a:rPr lang="zh-CN" altLang="zh-CN" sz="1400" dirty="0">
                <a:solidFill>
                  <a:srgbClr val="FF0000"/>
                </a:solidFill>
                <a:latin typeface="等线" pitchFamily="2" charset="-122"/>
                <a:ea typeface="等线" pitchFamily="2" charset="-122"/>
                <a:cs typeface="宋体" pitchFamily="2" charset="-122"/>
              </a:rPr>
              <a:t>%</a:t>
            </a:r>
            <a:r>
              <a:rPr lang="zh-CN" altLang="en-US" sz="1400" dirty="0">
                <a:solidFill>
                  <a:srgbClr val="FF0000"/>
                </a:solidFill>
                <a:latin typeface="等线" pitchFamily="2" charset="-122"/>
                <a:ea typeface="等线" pitchFamily="2" charset="-122"/>
                <a:cs typeface="宋体" pitchFamily="2" charset="-122"/>
              </a:rPr>
              <a:t>，</a:t>
            </a:r>
            <a:r>
              <a:rPr lang="zh-CN" altLang="zh-CN" sz="1400" dirty="0">
                <a:solidFill>
                  <a:srgbClr val="FF0000"/>
                </a:solidFill>
                <a:latin typeface="等线" pitchFamily="2" charset="-122"/>
                <a:ea typeface="等线" pitchFamily="2" charset="-122"/>
                <a:cs typeface="宋体" pitchFamily="2" charset="-122"/>
              </a:rPr>
              <a:t>煤炭</a:t>
            </a:r>
            <a:r>
              <a:rPr lang="zh-CN" altLang="en-US" sz="1400" dirty="0">
                <a:solidFill>
                  <a:srgbClr val="FF0000"/>
                </a:solidFill>
                <a:latin typeface="等线" pitchFamily="2" charset="-122"/>
                <a:ea typeface="等线" pitchFamily="2" charset="-122"/>
                <a:cs typeface="宋体" pitchFamily="2" charset="-122"/>
              </a:rPr>
              <a:t>是能源消费</a:t>
            </a:r>
            <a:r>
              <a:rPr lang="zh-CN" altLang="zh-CN" sz="1400" dirty="0">
                <a:solidFill>
                  <a:srgbClr val="FF0000"/>
                </a:solidFill>
                <a:latin typeface="等线" pitchFamily="2" charset="-122"/>
                <a:ea typeface="等线" pitchFamily="2" charset="-122"/>
                <a:cs typeface="宋体" pitchFamily="2" charset="-122"/>
              </a:rPr>
              <a:t>主体</a:t>
            </a:r>
            <a:endParaRPr lang="zh-CN" altLang="zh-CN" sz="1400" dirty="0">
              <a:solidFill>
                <a:srgbClr val="FF0000"/>
              </a:solidFill>
              <a:latin typeface="Arial" pitchFamily="34" charset="0"/>
              <a:ea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 typeface="Wingdings" pitchFamily="2" charset="2"/>
              <a:buChar char="l"/>
              <a:tabLst/>
            </a:pPr>
            <a:r>
              <a:rPr kumimoji="0" lang="zh-CN" sz="1400" i="0" u="none" strike="noStrike" cap="none" normalizeH="0" baseline="0" dirty="0">
                <a:ln>
                  <a:noFill/>
                </a:ln>
                <a:solidFill>
                  <a:schemeClr val="tx1"/>
                </a:solidFill>
                <a:effectLst/>
                <a:latin typeface="等线" pitchFamily="2" charset="-122"/>
                <a:ea typeface="等线" pitchFamily="2" charset="-122"/>
                <a:cs typeface="宋体" pitchFamily="2" charset="-122"/>
              </a:rPr>
              <a:t>能源消费在近</a:t>
            </a:r>
            <a:r>
              <a:rPr kumimoji="0" lang="zh-CN" altLang="zh-CN" sz="1400" i="0" u="none" strike="noStrike" cap="none" normalizeH="0" baseline="0" dirty="0">
                <a:ln>
                  <a:noFill/>
                </a:ln>
                <a:solidFill>
                  <a:schemeClr val="tx1"/>
                </a:solidFill>
                <a:effectLst/>
                <a:latin typeface="等线" pitchFamily="2" charset="-122"/>
                <a:ea typeface="等线" pitchFamily="2" charset="-122"/>
                <a:cs typeface="宋体" pitchFamily="2" charset="-122"/>
              </a:rPr>
              <a:t>20</a:t>
            </a:r>
            <a:r>
              <a:rPr kumimoji="0" lang="zh-CN" sz="1400" i="0" u="none" strike="noStrike" cap="none" normalizeH="0" baseline="0" dirty="0">
                <a:ln>
                  <a:noFill/>
                </a:ln>
                <a:solidFill>
                  <a:schemeClr val="tx1"/>
                </a:solidFill>
                <a:effectLst/>
                <a:latin typeface="等线" pitchFamily="2" charset="-122"/>
                <a:ea typeface="等线" pitchFamily="2" charset="-122"/>
                <a:cs typeface="宋体" pitchFamily="2" charset="-122"/>
              </a:rPr>
              <a:t>年左右快速提高</a:t>
            </a:r>
            <a:endParaRPr kumimoji="0" lang="en-US" altLang="zh-CN" sz="1400" i="0" u="none" strike="noStrike" cap="none" normalizeH="0" baseline="0" dirty="0">
              <a:ln>
                <a:noFill/>
              </a:ln>
              <a:solidFill>
                <a:schemeClr val="tx1"/>
              </a:solidFill>
              <a:effectLst/>
              <a:latin typeface="等线" pitchFamily="2" charset="-122"/>
              <a:ea typeface="等线"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 typeface="Wingdings" pitchFamily="2" charset="2"/>
              <a:buChar char="l"/>
              <a:tabLst/>
            </a:pPr>
            <a:r>
              <a:rPr kumimoji="0" lang="zh-CN" sz="1400" i="0" u="none" strike="noStrike" cap="none" normalizeH="0" baseline="0" dirty="0">
                <a:ln>
                  <a:noFill/>
                </a:ln>
                <a:solidFill>
                  <a:srgbClr val="FF0000"/>
                </a:solidFill>
                <a:effectLst/>
                <a:latin typeface="等线" pitchFamily="2" charset="-122"/>
                <a:ea typeface="等线" pitchFamily="2" charset="-122"/>
                <a:cs typeface="宋体" pitchFamily="2" charset="-122"/>
              </a:rPr>
              <a:t>煤</a:t>
            </a:r>
            <a:r>
              <a:rPr lang="zh-CN" altLang="en-US" sz="1400" dirty="0">
                <a:solidFill>
                  <a:srgbClr val="FF0000"/>
                </a:solidFill>
                <a:latin typeface="等线" pitchFamily="2" charset="-122"/>
                <a:ea typeface="等线" pitchFamily="2" charset="-122"/>
                <a:cs typeface="宋体" pitchFamily="2" charset="-122"/>
              </a:rPr>
              <a:t>炭消费</a:t>
            </a:r>
            <a:r>
              <a:rPr kumimoji="0" lang="zh-CN" sz="1400" i="0" u="none" strike="noStrike" cap="none" normalizeH="0" baseline="0" dirty="0">
                <a:ln>
                  <a:noFill/>
                </a:ln>
                <a:solidFill>
                  <a:srgbClr val="FF0000"/>
                </a:solidFill>
                <a:effectLst/>
                <a:latin typeface="等线" pitchFamily="2" charset="-122"/>
                <a:ea typeface="等线" pitchFamily="2" charset="-122"/>
                <a:cs typeface="宋体" pitchFamily="2" charset="-122"/>
              </a:rPr>
              <a:t>比重持续下降</a:t>
            </a:r>
            <a:r>
              <a:rPr kumimoji="0" lang="zh-CN" altLang="en-US" sz="1400" i="0" u="none" strike="noStrike" cap="none" normalizeH="0" baseline="0" dirty="0">
                <a:ln>
                  <a:noFill/>
                </a:ln>
                <a:solidFill>
                  <a:srgbClr val="FF0000"/>
                </a:solidFill>
                <a:effectLst/>
                <a:latin typeface="等线" pitchFamily="2" charset="-122"/>
                <a:ea typeface="等线" pitchFamily="2" charset="-122"/>
                <a:cs typeface="宋体" pitchFamily="2" charset="-122"/>
              </a:rPr>
              <a:t>，比</a:t>
            </a:r>
            <a:r>
              <a:rPr kumimoji="0" lang="en-US" altLang="zh-CN" sz="1400" i="0" u="none" strike="noStrike" cap="none" normalizeH="0" baseline="0" dirty="0">
                <a:ln>
                  <a:noFill/>
                </a:ln>
                <a:solidFill>
                  <a:srgbClr val="FF0000"/>
                </a:solidFill>
                <a:effectLst/>
                <a:latin typeface="等线" pitchFamily="2" charset="-122"/>
                <a:ea typeface="等线" pitchFamily="2" charset="-122"/>
                <a:cs typeface="宋体" pitchFamily="2" charset="-122"/>
              </a:rPr>
              <a:t>2010</a:t>
            </a:r>
            <a:r>
              <a:rPr kumimoji="0" lang="zh-CN" altLang="en-US" sz="1400" i="0" u="none" strike="noStrike" cap="none" normalizeH="0" baseline="0" dirty="0">
                <a:ln>
                  <a:noFill/>
                </a:ln>
                <a:solidFill>
                  <a:srgbClr val="FF0000"/>
                </a:solidFill>
                <a:effectLst/>
                <a:latin typeface="等线" pitchFamily="2" charset="-122"/>
                <a:ea typeface="等线" pitchFamily="2" charset="-122"/>
                <a:cs typeface="宋体" pitchFamily="2" charset="-122"/>
              </a:rPr>
              <a:t>年下降了</a:t>
            </a:r>
            <a:r>
              <a:rPr kumimoji="0" lang="en-US" altLang="zh-CN" sz="1400" i="0" u="none" strike="noStrike" cap="none" normalizeH="0" baseline="0" dirty="0">
                <a:ln>
                  <a:noFill/>
                </a:ln>
                <a:solidFill>
                  <a:srgbClr val="FF0000"/>
                </a:solidFill>
                <a:effectLst/>
                <a:latin typeface="等线" pitchFamily="2" charset="-122"/>
                <a:ea typeface="等线" pitchFamily="2" charset="-122"/>
                <a:cs typeface="宋体" pitchFamily="2" charset="-122"/>
              </a:rPr>
              <a:t>14</a:t>
            </a:r>
            <a:r>
              <a:rPr kumimoji="0" lang="zh-CN" altLang="en-US" sz="1400" i="0" u="none" strike="noStrike" cap="none" normalizeH="0" baseline="0" dirty="0">
                <a:ln>
                  <a:noFill/>
                </a:ln>
                <a:solidFill>
                  <a:srgbClr val="FF0000"/>
                </a:solidFill>
                <a:effectLst/>
                <a:latin typeface="等线" pitchFamily="2" charset="-122"/>
                <a:ea typeface="等线" pitchFamily="2" charset="-122"/>
                <a:cs typeface="宋体" pitchFamily="2" charset="-122"/>
              </a:rPr>
              <a:t>个百分点</a:t>
            </a:r>
            <a:endParaRPr kumimoji="0" lang="en-US" altLang="zh-CN" sz="1400" i="0" u="none" strike="noStrike" cap="none" normalizeH="0" baseline="0" dirty="0">
              <a:ln>
                <a:noFill/>
              </a:ln>
              <a:solidFill>
                <a:srgbClr val="FF0000"/>
              </a:solidFill>
              <a:effectLst/>
              <a:latin typeface="等线" pitchFamily="2" charset="-122"/>
              <a:ea typeface="等线"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 typeface="Wingdings" pitchFamily="2" charset="2"/>
              <a:buChar char="l"/>
              <a:tabLst/>
            </a:pPr>
            <a:r>
              <a:rPr lang="en-US" altLang="zh-CN" sz="1400" dirty="0">
                <a:solidFill>
                  <a:schemeClr val="tx1"/>
                </a:solidFill>
                <a:latin typeface="等线" pitchFamily="2" charset="-122"/>
                <a:ea typeface="等线" pitchFamily="2" charset="-122"/>
                <a:cs typeface="宋体" pitchFamily="2" charset="-122"/>
              </a:rPr>
              <a:t>2013</a:t>
            </a:r>
            <a:r>
              <a:rPr lang="zh-CN" altLang="en-US" sz="1400" dirty="0">
                <a:solidFill>
                  <a:schemeClr val="tx1"/>
                </a:solidFill>
                <a:latin typeface="等线" pitchFamily="2" charset="-122"/>
                <a:ea typeface="等线" pitchFamily="2" charset="-122"/>
                <a:cs typeface="宋体" pitchFamily="2" charset="-122"/>
              </a:rPr>
              <a:t>年</a:t>
            </a:r>
            <a:r>
              <a:rPr kumimoji="0" lang="zh-CN" sz="1400" i="0" u="none" strike="noStrike" cap="none" normalizeH="0" baseline="0" dirty="0">
                <a:ln>
                  <a:noFill/>
                </a:ln>
                <a:solidFill>
                  <a:schemeClr val="tx1"/>
                </a:solidFill>
                <a:effectLst/>
                <a:latin typeface="等线" pitchFamily="2" charset="-122"/>
                <a:ea typeface="等线" pitchFamily="2" charset="-122"/>
                <a:cs typeface="宋体" pitchFamily="2" charset="-122"/>
              </a:rPr>
              <a:t>煤炭消费总量达到了一个</a:t>
            </a:r>
            <a:r>
              <a:rPr kumimoji="0" lang="zh-CN" altLang="en-US" sz="1400" i="0" u="none" strike="noStrike" cap="none" normalizeH="0" baseline="0" dirty="0">
                <a:ln>
                  <a:noFill/>
                </a:ln>
                <a:solidFill>
                  <a:schemeClr val="tx1"/>
                </a:solidFill>
                <a:effectLst/>
                <a:latin typeface="等线" pitchFamily="2" charset="-122"/>
                <a:ea typeface="等线" pitchFamily="2" charset="-122"/>
                <a:cs typeface="宋体" pitchFamily="2" charset="-122"/>
              </a:rPr>
              <a:t>峰值</a:t>
            </a:r>
            <a:r>
              <a:rPr kumimoji="0" lang="zh-CN" sz="1400" i="0" u="none" strike="noStrike" cap="none" normalizeH="0" baseline="0" dirty="0">
                <a:ln>
                  <a:noFill/>
                </a:ln>
                <a:solidFill>
                  <a:schemeClr val="tx1"/>
                </a:solidFill>
                <a:effectLst/>
                <a:latin typeface="等线" pitchFamily="2" charset="-122"/>
                <a:ea typeface="等线" pitchFamily="2" charset="-122"/>
                <a:cs typeface="宋体" pitchFamily="2" charset="-122"/>
              </a:rPr>
              <a:t>平台期</a:t>
            </a:r>
            <a:r>
              <a:rPr kumimoji="0" lang="zh-CN" altLang="en-US" sz="1400" i="0" u="none" strike="noStrike" cap="none" normalizeH="0" baseline="0" dirty="0">
                <a:ln>
                  <a:noFill/>
                </a:ln>
                <a:solidFill>
                  <a:schemeClr val="tx1"/>
                </a:solidFill>
                <a:effectLst/>
                <a:latin typeface="等线" pitchFamily="2" charset="-122"/>
                <a:ea typeface="等线" pitchFamily="2" charset="-122"/>
                <a:cs typeface="宋体" pitchFamily="2" charset="-122"/>
              </a:rPr>
              <a:t>，增量部分主要由</a:t>
            </a:r>
            <a:r>
              <a:rPr lang="zh-CN" altLang="en-US" sz="1400" dirty="0">
                <a:solidFill>
                  <a:schemeClr val="tx1"/>
                </a:solidFill>
                <a:latin typeface="等线" pitchFamily="2" charset="-122"/>
                <a:ea typeface="等线" pitchFamily="2" charset="-122"/>
                <a:cs typeface="宋体" pitchFamily="2" charset="-122"/>
              </a:rPr>
              <a:t>非化石能源提供</a:t>
            </a:r>
            <a:endParaRPr kumimoji="0" lang="zh-CN" i="0" u="none" strike="noStrike" cap="none" normalizeH="0" baseline="0" dirty="0">
              <a:ln>
                <a:noFill/>
              </a:ln>
              <a:solidFill>
                <a:schemeClr val="tx1"/>
              </a:solidFill>
              <a:effectLst/>
              <a:latin typeface="Arial" pitchFamily="34" charset="0"/>
              <a:ea typeface="宋体" pitchFamily="2" charset="-122"/>
            </a:endParaRPr>
          </a:p>
        </p:txBody>
      </p:sp>
      <p:graphicFrame>
        <p:nvGraphicFramePr>
          <p:cNvPr id="14" name="图表 13">
            <a:extLst>
              <a:ext uri="{FF2B5EF4-FFF2-40B4-BE49-F238E27FC236}">
                <a16:creationId xmlns:a16="http://schemas.microsoft.com/office/drawing/2014/main" id="{0A7AA529-6752-954D-9B9E-79692532CE69}"/>
              </a:ext>
            </a:extLst>
          </p:cNvPr>
          <p:cNvGraphicFramePr/>
          <p:nvPr/>
        </p:nvGraphicFramePr>
        <p:xfrm>
          <a:off x="6294119" y="1175609"/>
          <a:ext cx="5423535" cy="3060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
          <p:cNvSpPr>
            <a:spLocks noChangeArrowheads="1"/>
          </p:cNvSpPr>
          <p:nvPr/>
        </p:nvSpPr>
        <p:spPr bwMode="auto">
          <a:xfrm>
            <a:off x="6236524" y="4878198"/>
            <a:ext cx="5436706" cy="116955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55600" defTabSz="914400" latinLnBrk="0">
              <a:lnSpc>
                <a:spcPct val="100000"/>
              </a:lnSpc>
              <a:buClrTx/>
              <a:buSzTx/>
              <a:buFont typeface="Wingdings" pitchFamily="2" charset="2"/>
              <a:buChar char="l"/>
              <a:tabLst/>
            </a:pPr>
            <a:r>
              <a:rPr lang="zh-CN" altLang="en-US" sz="1400" dirty="0">
                <a:solidFill>
                  <a:schemeClr val="tx1"/>
                </a:solidFill>
                <a:latin typeface="等线" pitchFamily="2" charset="-122"/>
                <a:ea typeface="等线" pitchFamily="2" charset="-122"/>
                <a:cs typeface="宋体" pitchFamily="2" charset="-122"/>
              </a:rPr>
              <a:t>中国煤炭消费主要用于燃煤发电、钢铁、化工和建材四大行业</a:t>
            </a:r>
            <a:endParaRPr lang="en-US" altLang="zh-CN" sz="1400" dirty="0">
              <a:solidFill>
                <a:schemeClr val="tx1"/>
              </a:solidFill>
              <a:latin typeface="等线" pitchFamily="2" charset="-122"/>
              <a:ea typeface="等线" pitchFamily="2" charset="-122"/>
              <a:cs typeface="宋体" pitchFamily="2" charset="-122"/>
            </a:endParaRPr>
          </a:p>
          <a:p>
            <a:pPr lvl="0" indent="355600">
              <a:buFont typeface="Wingdings" pitchFamily="2" charset="2"/>
              <a:buChar char="l"/>
            </a:pPr>
            <a:r>
              <a:rPr lang="zh-CN" altLang="en-US" sz="1400" dirty="0">
                <a:solidFill>
                  <a:srgbClr val="FF0000"/>
                </a:solidFill>
                <a:latin typeface="等线" pitchFamily="2" charset="-122"/>
                <a:ea typeface="等线" pitchFamily="2" charset="-122"/>
                <a:cs typeface="宋体" pitchFamily="2" charset="-122"/>
              </a:rPr>
              <a:t>电力行业用煤占</a:t>
            </a:r>
            <a:r>
              <a:rPr lang="en-US" altLang="zh-CN" sz="1400" dirty="0">
                <a:solidFill>
                  <a:srgbClr val="FF0000"/>
                </a:solidFill>
                <a:latin typeface="等线" pitchFamily="2" charset="-122"/>
                <a:ea typeface="等线" pitchFamily="2" charset="-122"/>
                <a:cs typeface="宋体" pitchFamily="2" charset="-122"/>
              </a:rPr>
              <a:t>52</a:t>
            </a:r>
            <a:r>
              <a:rPr lang="zh-CN" altLang="en-US" sz="1400" dirty="0">
                <a:solidFill>
                  <a:srgbClr val="FF0000"/>
                </a:solidFill>
                <a:latin typeface="等线" pitchFamily="2" charset="-122"/>
                <a:ea typeface="等线" pitchFamily="2" charset="-122"/>
                <a:cs typeface="宋体" pitchFamily="2" charset="-122"/>
              </a:rPr>
              <a:t>％左右（二氧化碳排放占二氧化碳总排量约</a:t>
            </a:r>
            <a:r>
              <a:rPr lang="en-US" altLang="zh-CN" sz="1400" dirty="0">
                <a:solidFill>
                  <a:srgbClr val="FF0000"/>
                </a:solidFill>
                <a:latin typeface="等线" pitchFamily="2" charset="-122"/>
                <a:ea typeface="等线" pitchFamily="2" charset="-122"/>
                <a:cs typeface="宋体" pitchFamily="2" charset="-122"/>
              </a:rPr>
              <a:t>36%</a:t>
            </a:r>
            <a:r>
              <a:rPr lang="zh-CN" altLang="en-US" sz="1400" dirty="0">
                <a:solidFill>
                  <a:srgbClr val="FF0000"/>
                </a:solidFill>
                <a:latin typeface="等线" pitchFamily="2" charset="-122"/>
                <a:ea typeface="等线" pitchFamily="2" charset="-122"/>
                <a:cs typeface="宋体" pitchFamily="2" charset="-122"/>
              </a:rPr>
              <a:t>，占能源活动的约</a:t>
            </a:r>
            <a:r>
              <a:rPr lang="en-US" altLang="zh-CN" sz="1400" dirty="0">
                <a:solidFill>
                  <a:srgbClr val="FF0000"/>
                </a:solidFill>
                <a:latin typeface="等线" pitchFamily="2" charset="-122"/>
                <a:ea typeface="等线" pitchFamily="2" charset="-122"/>
                <a:cs typeface="宋体" pitchFamily="2" charset="-122"/>
              </a:rPr>
              <a:t>40%</a:t>
            </a:r>
            <a:r>
              <a:rPr lang="zh-CN" altLang="en-US" sz="1400" dirty="0">
                <a:solidFill>
                  <a:srgbClr val="FF0000"/>
                </a:solidFill>
                <a:latin typeface="等线" pitchFamily="2" charset="-122"/>
                <a:ea typeface="等线" pitchFamily="2" charset="-122"/>
                <a:cs typeface="宋体" pitchFamily="2" charset="-122"/>
              </a:rPr>
              <a:t>）</a:t>
            </a:r>
            <a:r>
              <a:rPr lang="zh-CN" altLang="en-US" sz="1400" dirty="0">
                <a:solidFill>
                  <a:schemeClr val="tx1"/>
                </a:solidFill>
                <a:latin typeface="等线" pitchFamily="2" charset="-122"/>
                <a:ea typeface="等线" pitchFamily="2" charset="-122"/>
                <a:cs typeface="宋体" pitchFamily="2" charset="-122"/>
              </a:rPr>
              <a:t>，钢铁行业用煤占</a:t>
            </a:r>
            <a:r>
              <a:rPr lang="en-US" altLang="zh-CN" sz="1400" dirty="0">
                <a:solidFill>
                  <a:schemeClr val="tx1"/>
                </a:solidFill>
                <a:latin typeface="等线" pitchFamily="2" charset="-122"/>
                <a:ea typeface="等线" pitchFamily="2" charset="-122"/>
                <a:cs typeface="宋体" pitchFamily="2" charset="-122"/>
              </a:rPr>
              <a:t>17</a:t>
            </a:r>
            <a:r>
              <a:rPr lang="zh-CN" altLang="en-US" sz="1400" dirty="0">
                <a:solidFill>
                  <a:schemeClr val="tx1"/>
                </a:solidFill>
                <a:latin typeface="等线" pitchFamily="2" charset="-122"/>
                <a:ea typeface="等线" pitchFamily="2" charset="-122"/>
                <a:cs typeface="宋体" pitchFamily="2" charset="-122"/>
              </a:rPr>
              <a:t>％，化工行业用煤占</a:t>
            </a:r>
            <a:r>
              <a:rPr lang="en-US" altLang="zh-CN" sz="1400" dirty="0">
                <a:solidFill>
                  <a:schemeClr val="tx1"/>
                </a:solidFill>
                <a:latin typeface="等线" pitchFamily="2" charset="-122"/>
                <a:ea typeface="等线" pitchFamily="2" charset="-122"/>
                <a:cs typeface="宋体" pitchFamily="2" charset="-122"/>
              </a:rPr>
              <a:t>7</a:t>
            </a:r>
            <a:r>
              <a:rPr lang="zh-CN" altLang="en-US" sz="1400" dirty="0">
                <a:solidFill>
                  <a:schemeClr val="tx1"/>
                </a:solidFill>
                <a:latin typeface="等线" pitchFamily="2" charset="-122"/>
                <a:ea typeface="等线" pitchFamily="2" charset="-122"/>
                <a:cs typeface="宋体" pitchFamily="2" charset="-122"/>
              </a:rPr>
              <a:t>％左右，其中钢铁行业用煤主要为炼焦煤和喷吹煤，</a:t>
            </a:r>
            <a:endParaRPr lang="en-US" altLang="zh-CN" sz="1400" dirty="0">
              <a:solidFill>
                <a:schemeClr val="tx1"/>
              </a:solidFill>
              <a:latin typeface="等线" pitchFamily="2" charset="-122"/>
              <a:ea typeface="等线" pitchFamily="2" charset="-122"/>
              <a:cs typeface="宋体" pitchFamily="2" charset="-122"/>
            </a:endParaRPr>
          </a:p>
          <a:p>
            <a:pPr marL="0" marR="0" lvl="0" indent="355600" defTabSz="914400" latinLnBrk="0">
              <a:lnSpc>
                <a:spcPct val="100000"/>
              </a:lnSpc>
              <a:buClrTx/>
              <a:buSzTx/>
              <a:buFont typeface="Wingdings" pitchFamily="2" charset="2"/>
              <a:buChar char="l"/>
              <a:tabLst/>
            </a:pPr>
            <a:r>
              <a:rPr lang="zh-CN" altLang="en-US" sz="1400" dirty="0">
                <a:solidFill>
                  <a:schemeClr val="tx1"/>
                </a:solidFill>
                <a:latin typeface="等线" pitchFamily="2" charset="-122"/>
                <a:ea typeface="等线" pitchFamily="2" charset="-122"/>
                <a:cs typeface="宋体" pitchFamily="2" charset="-122"/>
              </a:rPr>
              <a:t>民用及其他用煤占</a:t>
            </a:r>
            <a:r>
              <a:rPr lang="en-US" altLang="zh-CN" sz="1400" dirty="0">
                <a:solidFill>
                  <a:schemeClr val="tx1"/>
                </a:solidFill>
                <a:latin typeface="等线" pitchFamily="2" charset="-122"/>
                <a:ea typeface="等线" pitchFamily="2" charset="-122"/>
                <a:cs typeface="宋体" pitchFamily="2" charset="-122"/>
              </a:rPr>
              <a:t>11</a:t>
            </a:r>
            <a:r>
              <a:rPr lang="zh-CN" altLang="en-US" sz="1400" dirty="0">
                <a:solidFill>
                  <a:schemeClr val="tx1"/>
                </a:solidFill>
                <a:latin typeface="等线" pitchFamily="2" charset="-122"/>
                <a:ea typeface="等线" pitchFamily="2" charset="-122"/>
                <a:cs typeface="宋体" pitchFamily="2" charset="-122"/>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a:extLst>
              <a:ext uri="{FF2B5EF4-FFF2-40B4-BE49-F238E27FC236}">
                <a16:creationId xmlns:a16="http://schemas.microsoft.com/office/drawing/2014/main" id="{C136EFA0-646A-47F4-8470-5C4C79ABAE1F}"/>
              </a:ext>
            </a:extLst>
          </p:cNvPr>
          <p:cNvGraphicFramePr>
            <a:graphicFrameLocks noGrp="1"/>
          </p:cNvGraphicFramePr>
          <p:nvPr/>
        </p:nvGraphicFramePr>
        <p:xfrm>
          <a:off x="566930" y="3885952"/>
          <a:ext cx="5625527" cy="2440519"/>
        </p:xfrm>
        <a:graphic>
          <a:graphicData uri="http://schemas.openxmlformats.org/drawingml/2006/table">
            <a:tbl>
              <a:tblPr>
                <a:tableStyleId>{D113A9D2-9D6B-4929-AA2D-F23B5EE8CBE7}</a:tableStyleId>
              </a:tblPr>
              <a:tblGrid>
                <a:gridCol w="529088">
                  <a:extLst>
                    <a:ext uri="{9D8B030D-6E8A-4147-A177-3AD203B41FA5}">
                      <a16:colId xmlns:a16="http://schemas.microsoft.com/office/drawing/2014/main" val="20000"/>
                    </a:ext>
                  </a:extLst>
                </a:gridCol>
                <a:gridCol w="566271">
                  <a:extLst>
                    <a:ext uri="{9D8B030D-6E8A-4147-A177-3AD203B41FA5}">
                      <a16:colId xmlns:a16="http://schemas.microsoft.com/office/drawing/2014/main" val="20001"/>
                    </a:ext>
                  </a:extLst>
                </a:gridCol>
                <a:gridCol w="566271">
                  <a:extLst>
                    <a:ext uri="{9D8B030D-6E8A-4147-A177-3AD203B41FA5}">
                      <a16:colId xmlns:a16="http://schemas.microsoft.com/office/drawing/2014/main" val="20002"/>
                    </a:ext>
                  </a:extLst>
                </a:gridCol>
                <a:gridCol w="566271">
                  <a:extLst>
                    <a:ext uri="{9D8B030D-6E8A-4147-A177-3AD203B41FA5}">
                      <a16:colId xmlns:a16="http://schemas.microsoft.com/office/drawing/2014/main" val="20003"/>
                    </a:ext>
                  </a:extLst>
                </a:gridCol>
                <a:gridCol w="566271">
                  <a:extLst>
                    <a:ext uri="{9D8B030D-6E8A-4147-A177-3AD203B41FA5}">
                      <a16:colId xmlns:a16="http://schemas.microsoft.com/office/drawing/2014/main" val="20004"/>
                    </a:ext>
                  </a:extLst>
                </a:gridCol>
                <a:gridCol w="566271">
                  <a:extLst>
                    <a:ext uri="{9D8B030D-6E8A-4147-A177-3AD203B41FA5}">
                      <a16:colId xmlns:a16="http://schemas.microsoft.com/office/drawing/2014/main" val="20005"/>
                    </a:ext>
                  </a:extLst>
                </a:gridCol>
                <a:gridCol w="566271">
                  <a:extLst>
                    <a:ext uri="{9D8B030D-6E8A-4147-A177-3AD203B41FA5}">
                      <a16:colId xmlns:a16="http://schemas.microsoft.com/office/drawing/2014/main" val="20006"/>
                    </a:ext>
                  </a:extLst>
                </a:gridCol>
                <a:gridCol w="566271">
                  <a:extLst>
                    <a:ext uri="{9D8B030D-6E8A-4147-A177-3AD203B41FA5}">
                      <a16:colId xmlns:a16="http://schemas.microsoft.com/office/drawing/2014/main" val="20007"/>
                    </a:ext>
                  </a:extLst>
                </a:gridCol>
                <a:gridCol w="566271">
                  <a:extLst>
                    <a:ext uri="{9D8B030D-6E8A-4147-A177-3AD203B41FA5}">
                      <a16:colId xmlns:a16="http://schemas.microsoft.com/office/drawing/2014/main" val="20008"/>
                    </a:ext>
                  </a:extLst>
                </a:gridCol>
                <a:gridCol w="566271">
                  <a:extLst>
                    <a:ext uri="{9D8B030D-6E8A-4147-A177-3AD203B41FA5}">
                      <a16:colId xmlns:a16="http://schemas.microsoft.com/office/drawing/2014/main" val="20009"/>
                    </a:ext>
                  </a:extLst>
                </a:gridCol>
              </a:tblGrid>
              <a:tr h="385107">
                <a:tc>
                  <a:txBody>
                    <a:bodyPr/>
                    <a:lstStyle/>
                    <a:p>
                      <a:pPr algn="ctr">
                        <a:spcAft>
                          <a:spcPts val="0"/>
                        </a:spcAft>
                      </a:pPr>
                      <a:r>
                        <a:rPr lang="zh-CN" sz="1200" b="1" kern="100" dirty="0">
                          <a:solidFill>
                            <a:schemeClr val="tx1"/>
                          </a:solidFill>
                          <a:latin typeface="Microsoft YaHei" panose="020B0503020204020204" pitchFamily="34" charset="-122"/>
                          <a:ea typeface="Microsoft YaHei" panose="020B0503020204020204" pitchFamily="34" charset="-122"/>
                        </a:rPr>
                        <a:t>年度</a:t>
                      </a:r>
                      <a:endParaRPr lang="zh-CN" sz="12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spcAft>
                          <a:spcPts val="0"/>
                        </a:spcAft>
                      </a:pPr>
                      <a:r>
                        <a:rPr lang="en-US" sz="1200" b="1" kern="100" dirty="0">
                          <a:solidFill>
                            <a:schemeClr val="tx1"/>
                          </a:solidFill>
                          <a:latin typeface="Microsoft YaHei" panose="020B0503020204020204" pitchFamily="34" charset="-122"/>
                          <a:ea typeface="Microsoft YaHei" panose="020B0503020204020204" pitchFamily="34" charset="-122"/>
                        </a:rPr>
                        <a:t>1990</a:t>
                      </a:r>
                      <a:r>
                        <a:rPr lang="zh-CN" sz="1200" b="1" kern="100" dirty="0">
                          <a:solidFill>
                            <a:schemeClr val="tx1"/>
                          </a:solidFill>
                          <a:latin typeface="Microsoft YaHei" panose="020B0503020204020204" pitchFamily="34" charset="-122"/>
                          <a:ea typeface="Microsoft YaHei" panose="020B0503020204020204" pitchFamily="34" charset="-122"/>
                        </a:rPr>
                        <a:t>年</a:t>
                      </a:r>
                      <a:endParaRPr lang="zh-CN" sz="12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zh-CN"/>
                    </a:p>
                  </a:txBody>
                  <a:tcPr/>
                </a:tc>
                <a:tc hMerge="1">
                  <a:txBody>
                    <a:bodyPr/>
                    <a:lstStyle/>
                    <a:p>
                      <a:endParaRPr lang="zh-CN"/>
                    </a:p>
                  </a:txBody>
                  <a:tcPr/>
                </a:tc>
                <a:tc gridSpan="3">
                  <a:txBody>
                    <a:bodyPr/>
                    <a:lstStyle/>
                    <a:p>
                      <a:pPr algn="ctr">
                        <a:spcAft>
                          <a:spcPts val="0"/>
                        </a:spcAft>
                      </a:pPr>
                      <a:r>
                        <a:rPr lang="en-US" sz="1200" b="1" kern="100" dirty="0">
                          <a:solidFill>
                            <a:schemeClr val="tx1"/>
                          </a:solidFill>
                          <a:latin typeface="Microsoft YaHei" panose="020B0503020204020204" pitchFamily="34" charset="-122"/>
                          <a:ea typeface="Microsoft YaHei" panose="020B0503020204020204" pitchFamily="34" charset="-122"/>
                        </a:rPr>
                        <a:t>2000</a:t>
                      </a:r>
                      <a:r>
                        <a:rPr lang="zh-CN" sz="1200" b="1" kern="100" dirty="0">
                          <a:solidFill>
                            <a:schemeClr val="tx1"/>
                          </a:solidFill>
                          <a:latin typeface="Microsoft YaHei" panose="020B0503020204020204" pitchFamily="34" charset="-122"/>
                          <a:ea typeface="Microsoft YaHei" panose="020B0503020204020204" pitchFamily="34" charset="-122"/>
                        </a:rPr>
                        <a:t>年</a:t>
                      </a:r>
                      <a:endParaRPr lang="zh-CN" sz="12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zh-CN"/>
                    </a:p>
                  </a:txBody>
                  <a:tcPr/>
                </a:tc>
                <a:tc hMerge="1">
                  <a:txBody>
                    <a:bodyPr/>
                    <a:lstStyle/>
                    <a:p>
                      <a:endParaRPr lang="zh-CN"/>
                    </a:p>
                  </a:txBody>
                  <a:tcPr/>
                </a:tc>
                <a:tc gridSpan="3">
                  <a:txBody>
                    <a:bodyPr/>
                    <a:lstStyle/>
                    <a:p>
                      <a:pPr algn="ctr">
                        <a:spcAft>
                          <a:spcPts val="0"/>
                        </a:spcAft>
                      </a:pPr>
                      <a:r>
                        <a:rPr lang="en-US" sz="1200" b="1" kern="100" dirty="0">
                          <a:solidFill>
                            <a:schemeClr val="tx1"/>
                          </a:solidFill>
                          <a:latin typeface="Microsoft YaHei" panose="020B0503020204020204" pitchFamily="34" charset="-122"/>
                          <a:ea typeface="Microsoft YaHei" panose="020B0503020204020204" pitchFamily="34" charset="-122"/>
                        </a:rPr>
                        <a:t>2014</a:t>
                      </a:r>
                      <a:r>
                        <a:rPr lang="zh-CN" sz="1200" b="1" kern="100" dirty="0">
                          <a:solidFill>
                            <a:schemeClr val="tx1"/>
                          </a:solidFill>
                          <a:latin typeface="Microsoft YaHei" panose="020B0503020204020204" pitchFamily="34" charset="-122"/>
                          <a:ea typeface="Microsoft YaHei" panose="020B0503020204020204" pitchFamily="34" charset="-122"/>
                        </a:rPr>
                        <a:t>年</a:t>
                      </a:r>
                      <a:endParaRPr lang="zh-CN" sz="12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706056">
                <a:tc>
                  <a:txBody>
                    <a:bodyPr/>
                    <a:lstStyle/>
                    <a:p>
                      <a:pPr algn="ctr">
                        <a:spcAft>
                          <a:spcPts val="0"/>
                        </a:spcAft>
                      </a:pPr>
                      <a:endParaRPr lang="en-US"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CN" sz="900" b="1" kern="100" dirty="0">
                          <a:solidFill>
                            <a:schemeClr val="tx1"/>
                          </a:solidFill>
                          <a:latin typeface="Microsoft YaHei" panose="020B0503020204020204" pitchFamily="34" charset="-122"/>
                          <a:ea typeface="Microsoft YaHei" panose="020B0503020204020204" pitchFamily="34" charset="-122"/>
                        </a:rPr>
                        <a:t>人均用电量</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CN" sz="900" b="1" kern="100" dirty="0">
                          <a:solidFill>
                            <a:schemeClr val="tx1"/>
                          </a:solidFill>
                          <a:latin typeface="Microsoft YaHei" panose="020B0503020204020204" pitchFamily="34" charset="-122"/>
                          <a:ea typeface="Microsoft YaHei" panose="020B0503020204020204" pitchFamily="34" charset="-122"/>
                        </a:rPr>
                        <a:t>人均生活用电量</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CN" sz="900" b="1" kern="100" dirty="0">
                          <a:solidFill>
                            <a:schemeClr val="tx1"/>
                          </a:solidFill>
                          <a:latin typeface="Microsoft YaHei" panose="020B0503020204020204" pitchFamily="34" charset="-122"/>
                          <a:ea typeface="Microsoft YaHei" panose="020B0503020204020204" pitchFamily="34" charset="-122"/>
                        </a:rPr>
                        <a:t>比重</a:t>
                      </a:r>
                    </a:p>
                    <a:p>
                      <a:pPr algn="ctr">
                        <a:spcAft>
                          <a:spcPts val="0"/>
                        </a:spcAft>
                      </a:pPr>
                      <a:r>
                        <a:rPr lang="zh-CN" sz="900" b="1" kern="100" dirty="0">
                          <a:solidFill>
                            <a:schemeClr val="tx1"/>
                          </a:solidFill>
                          <a:latin typeface="Microsoft YaHei" panose="020B0503020204020204" pitchFamily="34" charset="-122"/>
                          <a:ea typeface="Microsoft YaHei" panose="020B0503020204020204" pitchFamily="34" charset="-122"/>
                        </a:rPr>
                        <a:t>（</a:t>
                      </a:r>
                      <a:r>
                        <a:rPr lang="en-US" sz="900" b="1" kern="100" dirty="0">
                          <a:solidFill>
                            <a:schemeClr val="tx1"/>
                          </a:solidFill>
                          <a:latin typeface="Microsoft YaHei" panose="020B0503020204020204" pitchFamily="34" charset="-122"/>
                          <a:ea typeface="Microsoft YaHei" panose="020B0503020204020204" pitchFamily="34" charset="-122"/>
                        </a:rPr>
                        <a:t>%</a:t>
                      </a:r>
                      <a:r>
                        <a:rPr lang="zh-CN" sz="900" b="1" kern="100" dirty="0">
                          <a:solidFill>
                            <a:schemeClr val="tx1"/>
                          </a:solidFill>
                          <a:latin typeface="Microsoft YaHei" panose="020B0503020204020204" pitchFamily="34" charset="-122"/>
                          <a:ea typeface="Microsoft YaHei" panose="020B0503020204020204" pitchFamily="34" charset="-122"/>
                        </a:rPr>
                        <a:t>）</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CN" sz="900" b="1" kern="100" dirty="0">
                          <a:solidFill>
                            <a:schemeClr val="tx1"/>
                          </a:solidFill>
                          <a:latin typeface="Microsoft YaHei" panose="020B0503020204020204" pitchFamily="34" charset="-122"/>
                          <a:ea typeface="Microsoft YaHei" panose="020B0503020204020204" pitchFamily="34" charset="-122"/>
                        </a:rPr>
                        <a:t>人均用电量</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CN" sz="900" b="1" kern="100" dirty="0">
                          <a:solidFill>
                            <a:schemeClr val="tx1"/>
                          </a:solidFill>
                          <a:latin typeface="Microsoft YaHei" panose="020B0503020204020204" pitchFamily="34" charset="-122"/>
                          <a:ea typeface="Microsoft YaHei" panose="020B0503020204020204" pitchFamily="34" charset="-122"/>
                        </a:rPr>
                        <a:t>人均生活用电量</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CN" sz="900" b="1" kern="100" dirty="0">
                          <a:solidFill>
                            <a:schemeClr val="tx1"/>
                          </a:solidFill>
                          <a:latin typeface="Microsoft YaHei" panose="020B0503020204020204" pitchFamily="34" charset="-122"/>
                          <a:ea typeface="Microsoft YaHei" panose="020B0503020204020204" pitchFamily="34" charset="-122"/>
                        </a:rPr>
                        <a:t>比重（</a:t>
                      </a:r>
                      <a:r>
                        <a:rPr lang="en-US" sz="900" b="1" kern="100" dirty="0">
                          <a:solidFill>
                            <a:schemeClr val="tx1"/>
                          </a:solidFill>
                          <a:latin typeface="Microsoft YaHei" panose="020B0503020204020204" pitchFamily="34" charset="-122"/>
                          <a:ea typeface="Microsoft YaHei" panose="020B0503020204020204" pitchFamily="34" charset="-122"/>
                        </a:rPr>
                        <a:t>%</a:t>
                      </a:r>
                      <a:r>
                        <a:rPr lang="zh-CN" sz="900" b="1" kern="100" dirty="0">
                          <a:solidFill>
                            <a:schemeClr val="tx1"/>
                          </a:solidFill>
                          <a:latin typeface="Microsoft YaHei" panose="020B0503020204020204" pitchFamily="34" charset="-122"/>
                          <a:ea typeface="Microsoft YaHei" panose="020B0503020204020204" pitchFamily="34" charset="-122"/>
                        </a:rPr>
                        <a:t>）</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CN" sz="900" b="1" kern="100" dirty="0">
                          <a:solidFill>
                            <a:schemeClr val="tx1"/>
                          </a:solidFill>
                          <a:latin typeface="Microsoft YaHei" panose="020B0503020204020204" pitchFamily="34" charset="-122"/>
                          <a:ea typeface="Microsoft YaHei" panose="020B0503020204020204" pitchFamily="34" charset="-122"/>
                        </a:rPr>
                        <a:t>人均用电量</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CN" sz="900" b="1" kern="100" dirty="0">
                          <a:solidFill>
                            <a:schemeClr val="tx1"/>
                          </a:solidFill>
                          <a:latin typeface="Microsoft YaHei" panose="020B0503020204020204" pitchFamily="34" charset="-122"/>
                          <a:ea typeface="Microsoft YaHei" panose="020B0503020204020204" pitchFamily="34" charset="-122"/>
                        </a:rPr>
                        <a:t>人均生活用电量</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zh-CN" sz="900" b="1" kern="100" dirty="0">
                          <a:solidFill>
                            <a:schemeClr val="tx1"/>
                          </a:solidFill>
                          <a:latin typeface="Microsoft YaHei" panose="020B0503020204020204" pitchFamily="34" charset="-122"/>
                          <a:ea typeface="Microsoft YaHei" panose="020B0503020204020204" pitchFamily="34" charset="-122"/>
                        </a:rPr>
                        <a:t>比重（</a:t>
                      </a:r>
                      <a:r>
                        <a:rPr lang="en-US" sz="900" b="1" kern="100" dirty="0">
                          <a:solidFill>
                            <a:schemeClr val="tx1"/>
                          </a:solidFill>
                          <a:latin typeface="Microsoft YaHei" panose="020B0503020204020204" pitchFamily="34" charset="-122"/>
                          <a:ea typeface="Microsoft YaHei" panose="020B0503020204020204" pitchFamily="34" charset="-122"/>
                        </a:rPr>
                        <a:t>%</a:t>
                      </a:r>
                      <a:r>
                        <a:rPr lang="zh-CN" sz="900" b="1" kern="100" dirty="0">
                          <a:solidFill>
                            <a:schemeClr val="tx1"/>
                          </a:solidFill>
                          <a:latin typeface="Microsoft YaHei" panose="020B0503020204020204" pitchFamily="34" charset="-122"/>
                          <a:ea typeface="Microsoft YaHei" panose="020B0503020204020204" pitchFamily="34" charset="-122"/>
                        </a:rPr>
                        <a:t>）</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37339">
                <a:tc>
                  <a:txBody>
                    <a:bodyPr/>
                    <a:lstStyle/>
                    <a:p>
                      <a:pPr algn="ctr">
                        <a:spcAft>
                          <a:spcPts val="0"/>
                        </a:spcAft>
                      </a:pPr>
                      <a:r>
                        <a:rPr lang="zh-CN" sz="1100" b="1" kern="100" dirty="0">
                          <a:solidFill>
                            <a:schemeClr val="tx1"/>
                          </a:solidFill>
                          <a:latin typeface="Microsoft YaHei" panose="020B0503020204020204" pitchFamily="34" charset="-122"/>
                          <a:ea typeface="Microsoft YaHei" panose="020B0503020204020204" pitchFamily="34" charset="-122"/>
                        </a:rPr>
                        <a:t>美国</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900" b="1" kern="100" dirty="0">
                          <a:solidFill>
                            <a:schemeClr val="tx1"/>
                          </a:solidFill>
                          <a:latin typeface="Microsoft YaHei" panose="020B0503020204020204" pitchFamily="34" charset="-122"/>
                          <a:ea typeface="Microsoft YaHei" panose="020B0503020204020204" pitchFamily="34" charset="-122"/>
                        </a:rPr>
                        <a:t>11691</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3696</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31.6</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900" b="1" kern="100" dirty="0">
                          <a:solidFill>
                            <a:schemeClr val="tx1"/>
                          </a:solidFill>
                          <a:latin typeface="Microsoft YaHei" panose="020B0503020204020204" pitchFamily="34" charset="-122"/>
                          <a:ea typeface="Microsoft YaHei" panose="020B0503020204020204" pitchFamily="34" charset="-122"/>
                        </a:rPr>
                        <a:t>13659</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4222</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30.9</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900" b="1" kern="100" dirty="0">
                          <a:solidFill>
                            <a:schemeClr val="tx1"/>
                          </a:solidFill>
                          <a:latin typeface="Microsoft YaHei" panose="020B0503020204020204" pitchFamily="34" charset="-122"/>
                          <a:ea typeface="Microsoft YaHei" panose="020B0503020204020204" pitchFamily="34" charset="-122"/>
                        </a:rPr>
                        <a:t>12962</a:t>
                      </a:r>
                      <a:endParaRPr lang="zh-CN" sz="9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4440</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34.3</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37339">
                <a:tc>
                  <a:txBody>
                    <a:bodyPr/>
                    <a:lstStyle/>
                    <a:p>
                      <a:pPr algn="ctr">
                        <a:spcAft>
                          <a:spcPts val="0"/>
                        </a:spcAft>
                      </a:pPr>
                      <a:r>
                        <a:rPr lang="zh-CN" sz="1100" b="1" kern="100" dirty="0">
                          <a:solidFill>
                            <a:schemeClr val="tx1"/>
                          </a:solidFill>
                          <a:latin typeface="Microsoft YaHei" panose="020B0503020204020204" pitchFamily="34" charset="-122"/>
                          <a:ea typeface="Microsoft YaHei" panose="020B0503020204020204" pitchFamily="34" charset="-122"/>
                        </a:rPr>
                        <a:t>日本</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a:solidFill>
                            <a:schemeClr val="tx1"/>
                          </a:solidFill>
                          <a:latin typeface="Microsoft YaHei" panose="020B0503020204020204" pitchFamily="34" charset="-122"/>
                          <a:ea typeface="Microsoft YaHei" panose="020B0503020204020204" pitchFamily="34" charset="-122"/>
                        </a:rPr>
                        <a:t>6842</a:t>
                      </a:r>
                      <a:endParaRPr lang="zh-CN" sz="1100" b="1" kern="10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1539</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23.4</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7970</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2031</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25.4</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7829</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2155</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27.5</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37339">
                <a:tc>
                  <a:txBody>
                    <a:bodyPr/>
                    <a:lstStyle/>
                    <a:p>
                      <a:pPr algn="ctr">
                        <a:spcAft>
                          <a:spcPts val="0"/>
                        </a:spcAft>
                      </a:pPr>
                      <a:r>
                        <a:rPr lang="zh-CN" sz="1100" b="1" kern="100" dirty="0">
                          <a:solidFill>
                            <a:schemeClr val="tx1"/>
                          </a:solidFill>
                          <a:latin typeface="Microsoft YaHei" panose="020B0503020204020204" pitchFamily="34" charset="-122"/>
                          <a:ea typeface="Microsoft YaHei" panose="020B0503020204020204" pitchFamily="34" charset="-122"/>
                        </a:rPr>
                        <a:t>法国</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a:solidFill>
                            <a:schemeClr val="tx1"/>
                          </a:solidFill>
                          <a:latin typeface="Microsoft YaHei" panose="020B0503020204020204" pitchFamily="34" charset="-122"/>
                          <a:ea typeface="Microsoft YaHei" panose="020B0503020204020204" pitchFamily="34" charset="-122"/>
                        </a:rPr>
                        <a:t>5975</a:t>
                      </a:r>
                      <a:endParaRPr lang="zh-CN" sz="1100" b="1" kern="10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a:solidFill>
                            <a:schemeClr val="tx1"/>
                          </a:solidFill>
                          <a:latin typeface="Microsoft YaHei" panose="020B0503020204020204" pitchFamily="34" charset="-122"/>
                          <a:ea typeface="Microsoft YaHei" panose="020B0503020204020204" pitchFamily="34" charset="-122"/>
                        </a:rPr>
                        <a:t>1607</a:t>
                      </a:r>
                      <a:endParaRPr lang="zh-CN" sz="1100" b="1" kern="10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26.8</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7260</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a:solidFill>
                            <a:schemeClr val="tx1"/>
                          </a:solidFill>
                          <a:latin typeface="Microsoft YaHei" panose="020B0503020204020204" pitchFamily="34" charset="-122"/>
                          <a:ea typeface="Microsoft YaHei" panose="020B0503020204020204" pitchFamily="34" charset="-122"/>
                        </a:rPr>
                        <a:t>2124</a:t>
                      </a:r>
                      <a:endParaRPr lang="zh-CN" sz="1100" b="1" kern="10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29.3</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6955</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2258</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32.5</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37339">
                <a:tc>
                  <a:txBody>
                    <a:bodyPr/>
                    <a:lstStyle/>
                    <a:p>
                      <a:pPr algn="ctr">
                        <a:spcAft>
                          <a:spcPts val="0"/>
                        </a:spcAft>
                      </a:pPr>
                      <a:r>
                        <a:rPr lang="zh-CN" sz="1100" b="1" kern="100" dirty="0">
                          <a:solidFill>
                            <a:schemeClr val="tx1"/>
                          </a:solidFill>
                          <a:latin typeface="Microsoft YaHei" panose="020B0503020204020204" pitchFamily="34" charset="-122"/>
                          <a:ea typeface="Microsoft YaHei" panose="020B0503020204020204" pitchFamily="34" charset="-122"/>
                        </a:rPr>
                        <a:t>中国</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a:solidFill>
                            <a:schemeClr val="tx1"/>
                          </a:solidFill>
                          <a:latin typeface="Microsoft YaHei" panose="020B0503020204020204" pitchFamily="34" charset="-122"/>
                          <a:ea typeface="Microsoft YaHei" panose="020B0503020204020204" pitchFamily="34" charset="-122"/>
                        </a:rPr>
                        <a:t>540</a:t>
                      </a:r>
                      <a:endParaRPr lang="zh-CN" sz="1100" b="1" kern="10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a:solidFill>
                            <a:schemeClr val="tx1"/>
                          </a:solidFill>
                          <a:latin typeface="Microsoft YaHei" panose="020B0503020204020204" pitchFamily="34" charset="-122"/>
                          <a:ea typeface="Microsoft YaHei" panose="020B0503020204020204" pitchFamily="34" charset="-122"/>
                        </a:rPr>
                        <a:t>41</a:t>
                      </a:r>
                      <a:endParaRPr lang="zh-CN" sz="1100" b="1" kern="10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rgbClr val="FF0000"/>
                          </a:solidFill>
                          <a:latin typeface="Microsoft YaHei" panose="020B0503020204020204" pitchFamily="34" charset="-122"/>
                          <a:ea typeface="Microsoft YaHei" panose="020B0503020204020204" pitchFamily="34" charset="-122"/>
                        </a:rPr>
                        <a:t>7.6</a:t>
                      </a:r>
                      <a:endParaRPr lang="zh-CN" sz="1100" b="1" kern="100" dirty="0">
                        <a:solidFill>
                          <a:srgbClr val="FF0000"/>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1067</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132</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12.4</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4102</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chemeClr val="tx1"/>
                          </a:solidFill>
                          <a:latin typeface="Microsoft YaHei" panose="020B0503020204020204" pitchFamily="34" charset="-122"/>
                          <a:ea typeface="Microsoft YaHei" panose="020B0503020204020204" pitchFamily="34" charset="-122"/>
                        </a:rPr>
                        <a:t>526</a:t>
                      </a:r>
                      <a:endParaRPr lang="zh-CN" sz="1100" b="1" kern="100" dirty="0">
                        <a:solidFill>
                          <a:schemeClr val="tx1"/>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100" b="1" kern="100" dirty="0">
                          <a:solidFill>
                            <a:srgbClr val="FF0000"/>
                          </a:solidFill>
                          <a:latin typeface="Microsoft YaHei" panose="020B0503020204020204" pitchFamily="34" charset="-122"/>
                          <a:ea typeface="Microsoft YaHei" panose="020B0503020204020204" pitchFamily="34" charset="-122"/>
                        </a:rPr>
                        <a:t>12.3</a:t>
                      </a:r>
                      <a:endParaRPr lang="zh-CN" sz="1100" b="1" kern="100" dirty="0">
                        <a:solidFill>
                          <a:srgbClr val="FF0000"/>
                        </a:solidFill>
                        <a:latin typeface="Microsoft YaHei" panose="020B0503020204020204" pitchFamily="34" charset="-122"/>
                        <a:ea typeface="Microsoft YaHei" panose="020B0503020204020204" pitchFamily="34" charset="-122"/>
                        <a:cs typeface="Times New Roman" panose="02020603050405020304"/>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grpSp>
        <p:nvGrpSpPr>
          <p:cNvPr id="8" name="组合 7"/>
          <p:cNvGrpSpPr/>
          <p:nvPr/>
        </p:nvGrpSpPr>
        <p:grpSpPr>
          <a:xfrm>
            <a:off x="566927" y="1037404"/>
            <a:ext cx="5625527" cy="2648361"/>
            <a:chOff x="566929" y="1762812"/>
            <a:chExt cx="5296544" cy="1943895"/>
          </a:xfrm>
        </p:grpSpPr>
        <p:pic>
          <p:nvPicPr>
            <p:cNvPr id="12" name="图片 11" descr="C:\Users\wzx\AppData\Local\Temp\WeChat Files\d1d3cb032a2181dc7a209703fee29bd.png">
              <a:extLst>
                <a:ext uri="{FF2B5EF4-FFF2-40B4-BE49-F238E27FC236}">
                  <a16:creationId xmlns:a16="http://schemas.microsoft.com/office/drawing/2014/main" id="{50713FE0-B090-401E-8E93-28E63549A8B4}"/>
                </a:ext>
              </a:extLst>
            </p:cNvPr>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Lst>
            </a:blip>
            <a:srcRect/>
            <a:stretch>
              <a:fillRect/>
            </a:stretch>
          </p:blipFill>
          <p:spPr bwMode="auto">
            <a:xfrm>
              <a:off x="566929" y="1762812"/>
              <a:ext cx="5296544" cy="1943895"/>
            </a:xfrm>
            <a:prstGeom prst="rect">
              <a:avLst/>
            </a:prstGeom>
            <a:noFill/>
            <a:ln w="12700">
              <a:solidFill>
                <a:schemeClr val="tx1"/>
              </a:solidFill>
              <a:miter lim="800000"/>
              <a:headEnd/>
              <a:tailEnd/>
            </a:ln>
          </p:spPr>
        </p:pic>
        <p:sp>
          <p:nvSpPr>
            <p:cNvPr id="7" name="TextBox 6"/>
            <p:cNvSpPr txBox="1"/>
            <p:nvPr/>
          </p:nvSpPr>
          <p:spPr>
            <a:xfrm>
              <a:off x="2699199" y="1973225"/>
              <a:ext cx="1989054" cy="46916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200" dirty="0">
                  <a:latin typeface="等线" pitchFamily="2" charset="-122"/>
                  <a:ea typeface="等线" pitchFamily="2" charset="-122"/>
                </a:rPr>
                <a:t>2021</a:t>
              </a:r>
              <a:r>
                <a:rPr lang="zh-CN" altLang="en-US" sz="1200" dirty="0">
                  <a:latin typeface="等线" pitchFamily="2" charset="-122"/>
                  <a:ea typeface="等线" pitchFamily="2" charset="-122"/>
                </a:rPr>
                <a:t>年人均用电量约</a:t>
              </a:r>
              <a:r>
                <a:rPr lang="en-US" altLang="zh-CN" sz="1200" dirty="0">
                  <a:latin typeface="等线" pitchFamily="2" charset="-122"/>
                  <a:ea typeface="等线" pitchFamily="2" charset="-122"/>
                </a:rPr>
                <a:t>5899</a:t>
              </a:r>
              <a:r>
                <a:rPr lang="zh-CN" altLang="en-US" sz="1200" dirty="0">
                  <a:latin typeface="等线" pitchFamily="2" charset="-122"/>
                  <a:ea typeface="等线" pitchFamily="2" charset="-122"/>
                </a:rPr>
                <a:t>千瓦时；人均生活用电量约</a:t>
              </a:r>
              <a:r>
                <a:rPr lang="en-US" altLang="zh-CN" sz="1200" dirty="0">
                  <a:latin typeface="等线" pitchFamily="2" charset="-122"/>
                  <a:ea typeface="等线" pitchFamily="2" charset="-122"/>
                </a:rPr>
                <a:t>831</a:t>
              </a:r>
              <a:r>
                <a:rPr lang="zh-CN" altLang="en-US" sz="1200" dirty="0">
                  <a:latin typeface="等线" pitchFamily="2" charset="-122"/>
                  <a:ea typeface="等线" pitchFamily="2" charset="-122"/>
                </a:rPr>
                <a:t>千瓦时。比重</a:t>
              </a:r>
              <a:r>
                <a:rPr lang="en-US" altLang="zh-CN" sz="1200" dirty="0">
                  <a:latin typeface="等线" pitchFamily="2" charset="-122"/>
                  <a:ea typeface="等线" pitchFamily="2" charset="-122"/>
                </a:rPr>
                <a:t>14%</a:t>
              </a:r>
              <a:endParaRPr lang="zh-CN" altLang="en-US" sz="1200" dirty="0">
                <a:latin typeface="等线" pitchFamily="2" charset="-122"/>
                <a:ea typeface="等线" pitchFamily="2" charset="-122"/>
              </a:endParaRPr>
            </a:p>
          </p:txBody>
        </p:sp>
      </p:grpSp>
      <p:sp>
        <p:nvSpPr>
          <p:cNvPr id="10" name="文本框 1">
            <a:extLst>
              <a:ext uri="{FF2B5EF4-FFF2-40B4-BE49-F238E27FC236}">
                <a16:creationId xmlns:a16="http://schemas.microsoft.com/office/drawing/2014/main" id="{28CC15EA-3003-3E46-BCD7-1AACB1370C08}"/>
              </a:ext>
            </a:extLst>
          </p:cNvPr>
          <p:cNvSpPr txBox="1">
            <a:spLocks noChangeArrowheads="1"/>
          </p:cNvSpPr>
          <p:nvPr/>
        </p:nvSpPr>
        <p:spPr bwMode="auto">
          <a:xfrm>
            <a:off x="186267" y="14588"/>
            <a:ext cx="11950700" cy="781372"/>
          </a:xfrm>
          <a:prstGeom prst="rect">
            <a:avLst/>
          </a:prstGeom>
        </p:spPr>
        <p:txBody>
          <a:bodyPr vert="horz" lIns="91440" tIns="45720" rIns="91440" bIns="45720" rtlCol="0" anchor="ctr">
            <a:noAutofit/>
          </a:bodyPr>
          <a:lstStyle>
            <a:lvl1pPr defTabSz="914400" eaLnBrk="1" latinLnBrk="0" hangingPunct="1">
              <a:buNone/>
              <a:defRPr sz="3200" b="0">
                <a:latin typeface="Microsoft YaHei" panose="020B0503020204020204" pitchFamily="34" charset="-122"/>
                <a:ea typeface="Microsoft YaHei" panose="020B0503020204020204" pitchFamily="34" charset="-122"/>
                <a:cs typeface="+mj-cs"/>
              </a:defRPr>
            </a:lvl1pPr>
          </a:lstStyle>
          <a:p>
            <a:pPr eaLnBrk="0" fontAlgn="auto" hangingPunct="0">
              <a:lnSpc>
                <a:spcPct val="120000"/>
              </a:lnSpc>
              <a:spcBef>
                <a:spcPts val="0"/>
              </a:spcBef>
              <a:spcAft>
                <a:spcPts val="0"/>
              </a:spcAft>
            </a:pPr>
            <a:r>
              <a:rPr lang="en-US" altLang="zh-CN" sz="1600" b="1" dirty="0">
                <a:latin typeface="等线" pitchFamily="2" charset="-122"/>
                <a:ea typeface="等线" pitchFamily="2" charset="-122"/>
                <a:cs typeface="+mn-cs"/>
                <a:sym typeface="Calibri" panose="020F0502020204030204" pitchFamily="34" charset="0"/>
              </a:rPr>
              <a:t>3</a:t>
            </a:r>
            <a:r>
              <a:rPr lang="zh-CN" altLang="en-US" sz="1600" b="1" dirty="0">
                <a:latin typeface="等线" pitchFamily="2" charset="-122"/>
                <a:ea typeface="等线" pitchFamily="2" charset="-122"/>
                <a:cs typeface="+mn-cs"/>
                <a:sym typeface="Calibri" panose="020F0502020204030204" pitchFamily="34" charset="0"/>
              </a:rPr>
              <a:t>、中国电力发展成效显著，人均用电量已经超过世界平均水平；用电结构仍以第二产业为主；终端能源消费中电力比重超过发达国家平均水平，达到</a:t>
            </a:r>
            <a:r>
              <a:rPr lang="en-US" altLang="zh-CN" sz="1600" b="1" dirty="0">
                <a:latin typeface="等线" pitchFamily="2" charset="-122"/>
                <a:ea typeface="等线" pitchFamily="2" charset="-122"/>
                <a:cs typeface="+mn-cs"/>
                <a:sym typeface="Calibri" panose="020F0502020204030204" pitchFamily="34" charset="0"/>
              </a:rPr>
              <a:t>26%</a:t>
            </a:r>
            <a:r>
              <a:rPr lang="zh-CN" altLang="en-US" sz="1600" b="1" dirty="0">
                <a:latin typeface="等线" pitchFamily="2" charset="-122"/>
                <a:ea typeface="等线" pitchFamily="2" charset="-122"/>
                <a:cs typeface="+mn-cs"/>
                <a:sym typeface="Calibri" panose="020F0502020204030204" pitchFamily="34" charset="0"/>
              </a:rPr>
              <a:t>以上，但天然气消费比重比发达国家低约</a:t>
            </a:r>
            <a:r>
              <a:rPr lang="en-US" altLang="zh-CN" sz="1600" b="1" dirty="0">
                <a:latin typeface="等线" pitchFamily="2" charset="-122"/>
                <a:ea typeface="等线" pitchFamily="2" charset="-122"/>
                <a:cs typeface="+mn-cs"/>
                <a:sym typeface="Calibri" panose="020F0502020204030204" pitchFamily="34" charset="0"/>
              </a:rPr>
              <a:t>17</a:t>
            </a:r>
            <a:r>
              <a:rPr lang="zh-CN" altLang="en-US" sz="1600" b="1" dirty="0">
                <a:latin typeface="等线" pitchFamily="2" charset="-122"/>
                <a:ea typeface="等线" pitchFamily="2" charset="-122"/>
                <a:cs typeface="+mn-cs"/>
                <a:sym typeface="Calibri" panose="020F0502020204030204" pitchFamily="34" charset="0"/>
              </a:rPr>
              <a:t>个百分点，中国终端能源清洁化需要进一步提高电能比重。</a:t>
            </a:r>
          </a:p>
        </p:txBody>
      </p:sp>
      <p:graphicFrame>
        <p:nvGraphicFramePr>
          <p:cNvPr id="3" name="图表 2">
            <a:extLst>
              <a:ext uri="{FF2B5EF4-FFF2-40B4-BE49-F238E27FC236}">
                <a16:creationId xmlns:a16="http://schemas.microsoft.com/office/drawing/2014/main" id="{35160929-F47E-8503-88D0-6A6BD607FB0A}"/>
              </a:ext>
            </a:extLst>
          </p:cNvPr>
          <p:cNvGraphicFramePr>
            <a:graphicFrameLocks/>
          </p:cNvGraphicFramePr>
          <p:nvPr>
            <p:extLst>
              <p:ext uri="{D42A27DB-BD31-4B8C-83A1-F6EECF244321}">
                <p14:modId xmlns:p14="http://schemas.microsoft.com/office/powerpoint/2010/main" val="3923616129"/>
              </p:ext>
            </p:extLst>
          </p:nvPr>
        </p:nvGraphicFramePr>
        <p:xfrm>
          <a:off x="6576053" y="1037404"/>
          <a:ext cx="5184576" cy="2662136"/>
        </p:xfrm>
        <a:graphic>
          <a:graphicData uri="http://schemas.openxmlformats.org/drawingml/2006/chart">
            <c:chart xmlns:c="http://schemas.openxmlformats.org/drawingml/2006/chart" xmlns:r="http://schemas.openxmlformats.org/officeDocument/2006/relationships" r:id="rId6"/>
          </a:graphicData>
        </a:graphic>
      </p:graphicFrame>
      <p:pic>
        <p:nvPicPr>
          <p:cNvPr id="4" name="图片 3">
            <a:extLst>
              <a:ext uri="{FF2B5EF4-FFF2-40B4-BE49-F238E27FC236}">
                <a16:creationId xmlns:a16="http://schemas.microsoft.com/office/drawing/2014/main" id="{B0B6039C-198E-9FF8-7F6B-E7B475718E27}"/>
              </a:ext>
            </a:extLst>
          </p:cNvPr>
          <p:cNvPicPr>
            <a:picLocks noChangeAspect="1"/>
          </p:cNvPicPr>
          <p:nvPr/>
        </p:nvPicPr>
        <p:blipFill>
          <a:blip r:embed="rId7" cstate="print"/>
          <a:stretch>
            <a:fillRect/>
          </a:stretch>
        </p:blipFill>
        <p:spPr>
          <a:xfrm>
            <a:off x="6576053" y="3885951"/>
            <a:ext cx="5184576" cy="2440519"/>
          </a:xfrm>
          <a:prstGeom prst="rect">
            <a:avLst/>
          </a:prstGeom>
        </p:spPr>
        <p:style>
          <a:lnRef idx="2">
            <a:schemeClr val="accent2"/>
          </a:lnRef>
          <a:fillRef idx="1">
            <a:schemeClr val="lt1"/>
          </a:fillRef>
          <a:effectRef idx="0">
            <a:schemeClr val="accent2"/>
          </a:effectRef>
          <a:fontRef idx="minor">
            <a:schemeClr val="dk1"/>
          </a:fontRef>
        </p:style>
      </p:pic>
      <p:sp>
        <p:nvSpPr>
          <p:cNvPr id="5" name="文本框 4">
            <a:extLst>
              <a:ext uri="{FF2B5EF4-FFF2-40B4-BE49-F238E27FC236}">
                <a16:creationId xmlns:a16="http://schemas.microsoft.com/office/drawing/2014/main" id="{E4B541C3-F22B-1E34-D1E4-339FEF44DBF8}"/>
              </a:ext>
            </a:extLst>
          </p:cNvPr>
          <p:cNvSpPr txBox="1"/>
          <p:nvPr/>
        </p:nvSpPr>
        <p:spPr>
          <a:xfrm flipH="1">
            <a:off x="7536160" y="6330473"/>
            <a:ext cx="3918213" cy="338554"/>
          </a:xfrm>
          <a:prstGeom prst="rect">
            <a:avLst/>
          </a:prstGeom>
          <a:noFill/>
        </p:spPr>
        <p:txBody>
          <a:bodyPr wrap="square" rtlCol="0">
            <a:spAutoFit/>
          </a:bodyPr>
          <a:lstStyle/>
          <a:p>
            <a:r>
              <a:rPr kumimoji="1" lang="zh-CN" altLang="en-US" sz="1600" dirty="0"/>
              <a:t>终端电力消费量增长及及消费比重特点</a:t>
            </a:r>
          </a:p>
        </p:txBody>
      </p:sp>
    </p:spTree>
    <p:custDataLst>
      <p:tags r:id="rId1"/>
    </p:custDataLst>
    <p:extLst>
      <p:ext uri="{BB962C8B-B14F-4D97-AF65-F5344CB8AC3E}">
        <p14:creationId xmlns:p14="http://schemas.microsoft.com/office/powerpoint/2010/main" val="38027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41452" y="1240731"/>
            <a:ext cx="11309093"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80990" indent="-380990" algn="just">
              <a:buFont typeface="Wingdings" pitchFamily="2" charset="2"/>
              <a:buChar char="l"/>
            </a:pPr>
            <a:r>
              <a:rPr lang="en-US" altLang="zh-CN" sz="1600" dirty="0">
                <a:latin typeface="等线" pitchFamily="2" charset="-122"/>
                <a:ea typeface="等线" pitchFamily="2" charset="-122"/>
              </a:rPr>
              <a:t> 2021</a:t>
            </a:r>
            <a:r>
              <a:rPr lang="zh-CN" altLang="en-US" sz="1600" dirty="0">
                <a:latin typeface="等线" pitchFamily="2" charset="-122"/>
                <a:ea typeface="等线" pitchFamily="2" charset="-122"/>
              </a:rPr>
              <a:t>年末全国发电装机容量</a:t>
            </a:r>
            <a:r>
              <a:rPr lang="en-US" altLang="zh-CN" sz="1600" dirty="0">
                <a:latin typeface="等线" pitchFamily="2" charset="-122"/>
                <a:ea typeface="等线" pitchFamily="2" charset="-122"/>
              </a:rPr>
              <a:t>23.8</a:t>
            </a:r>
            <a:r>
              <a:rPr lang="zh-CN" altLang="en-US" sz="1600" dirty="0">
                <a:latin typeface="等线" pitchFamily="2" charset="-122"/>
                <a:ea typeface="等线" pitchFamily="2" charset="-122"/>
              </a:rPr>
              <a:t>亿千瓦，其中，火电</a:t>
            </a:r>
            <a:r>
              <a:rPr lang="en-US" altLang="zh-CN" sz="1600" dirty="0">
                <a:latin typeface="等线" pitchFamily="2" charset="-122"/>
                <a:ea typeface="等线" pitchFamily="2" charset="-122"/>
              </a:rPr>
              <a:t>13</a:t>
            </a:r>
            <a:r>
              <a:rPr lang="zh-CN" altLang="en-US" sz="1600" dirty="0">
                <a:latin typeface="等线" pitchFamily="2" charset="-122"/>
                <a:ea typeface="等线" pitchFamily="2" charset="-122"/>
              </a:rPr>
              <a:t>（煤电</a:t>
            </a:r>
            <a:r>
              <a:rPr lang="en-US" altLang="zh-CN" sz="1600" dirty="0">
                <a:latin typeface="等线" pitchFamily="2" charset="-122"/>
                <a:ea typeface="等线" pitchFamily="2" charset="-122"/>
              </a:rPr>
              <a:t>11.1</a:t>
            </a:r>
            <a:r>
              <a:rPr lang="zh-CN" altLang="en-US" sz="1600" dirty="0">
                <a:latin typeface="等线" pitchFamily="2" charset="-122"/>
                <a:ea typeface="等线" pitchFamily="2" charset="-122"/>
              </a:rPr>
              <a:t>），水电</a:t>
            </a:r>
            <a:r>
              <a:rPr lang="en-US" altLang="zh-CN" sz="1600" dirty="0">
                <a:latin typeface="等线" pitchFamily="2" charset="-122"/>
                <a:ea typeface="等线" pitchFamily="2" charset="-122"/>
              </a:rPr>
              <a:t>3.9</a:t>
            </a:r>
            <a:r>
              <a:rPr lang="zh-CN" altLang="en-US" sz="1600" dirty="0">
                <a:latin typeface="等线" pitchFamily="2" charset="-122"/>
                <a:ea typeface="等线" pitchFamily="2" charset="-122"/>
              </a:rPr>
              <a:t>，核</a:t>
            </a:r>
            <a:r>
              <a:rPr lang="en-US" altLang="zh-CN" sz="1600" dirty="0">
                <a:latin typeface="等线" pitchFamily="2" charset="-122"/>
                <a:ea typeface="等线" pitchFamily="2" charset="-122"/>
              </a:rPr>
              <a:t>0.53</a:t>
            </a:r>
            <a:r>
              <a:rPr lang="zh-CN" altLang="en-US" sz="1600" dirty="0">
                <a:latin typeface="等线" pitchFamily="2" charset="-122"/>
                <a:ea typeface="等线" pitchFamily="2" charset="-122"/>
              </a:rPr>
              <a:t>，并网风电</a:t>
            </a:r>
            <a:r>
              <a:rPr lang="en-US" altLang="zh-CN" sz="1600" dirty="0">
                <a:latin typeface="等线" pitchFamily="2" charset="-122"/>
                <a:ea typeface="等线" pitchFamily="2" charset="-122"/>
              </a:rPr>
              <a:t>3.3,</a:t>
            </a:r>
            <a:r>
              <a:rPr lang="zh-CN" altLang="en-US" sz="1600" dirty="0">
                <a:latin typeface="等线" pitchFamily="2" charset="-122"/>
                <a:ea typeface="等线" pitchFamily="2" charset="-122"/>
              </a:rPr>
              <a:t>并网太阳能</a:t>
            </a:r>
            <a:r>
              <a:rPr lang="en-US" altLang="zh-CN" sz="1600" dirty="0">
                <a:latin typeface="等线" pitchFamily="2" charset="-122"/>
                <a:ea typeface="等线" pitchFamily="2" charset="-122"/>
              </a:rPr>
              <a:t>3.28</a:t>
            </a:r>
            <a:r>
              <a:rPr lang="zh-CN" altLang="en-US" sz="1600" dirty="0">
                <a:latin typeface="等线" pitchFamily="2" charset="-122"/>
                <a:ea typeface="等线" pitchFamily="2" charset="-122"/>
              </a:rPr>
              <a:t>。</a:t>
            </a:r>
            <a:r>
              <a:rPr lang="en-US" altLang="zh-CN" sz="1600" dirty="0">
                <a:solidFill>
                  <a:srgbClr val="000000"/>
                </a:solidFill>
                <a:latin typeface="等线" pitchFamily="2" charset="-122"/>
                <a:ea typeface="等线" pitchFamily="2" charset="-122"/>
                <a:cs typeface="Times New Roman" panose="02020603050405020304" pitchFamily="18" charset="0"/>
              </a:rPr>
              <a:t>非化石能源装机11.2</a:t>
            </a:r>
            <a:r>
              <a:rPr lang="zh-CN" altLang="en-US" sz="1600" dirty="0">
                <a:solidFill>
                  <a:srgbClr val="000000"/>
                </a:solidFill>
                <a:latin typeface="等线" pitchFamily="2" charset="-122"/>
                <a:ea typeface="等线" pitchFamily="2" charset="-122"/>
                <a:cs typeface="Times New Roman" panose="02020603050405020304" pitchFamily="18" charset="0"/>
              </a:rPr>
              <a:t>亿千瓦</a:t>
            </a:r>
            <a:r>
              <a:rPr lang="en-US" altLang="zh-CN" sz="1600" dirty="0">
                <a:solidFill>
                  <a:srgbClr val="000000"/>
                </a:solidFill>
                <a:latin typeface="等线" pitchFamily="2" charset="-122"/>
                <a:ea typeface="等线" pitchFamily="2" charset="-122"/>
                <a:cs typeface="Times New Roman" panose="02020603050405020304" pitchFamily="18" charset="0"/>
              </a:rPr>
              <a:t>（</a:t>
            </a:r>
            <a:r>
              <a:rPr lang="en-US" altLang="zh-CN" sz="1600" dirty="0" err="1">
                <a:solidFill>
                  <a:srgbClr val="000000"/>
                </a:solidFill>
                <a:latin typeface="等线" pitchFamily="2" charset="-122"/>
                <a:ea typeface="等线" pitchFamily="2" charset="-122"/>
                <a:cs typeface="Times New Roman" panose="02020603050405020304" pitchFamily="18" charset="0"/>
              </a:rPr>
              <a:t>含生物质发电）占</a:t>
            </a:r>
            <a:r>
              <a:rPr lang="zh-CN" altLang="en-US" sz="1600" dirty="0">
                <a:solidFill>
                  <a:srgbClr val="000000"/>
                </a:solidFill>
                <a:latin typeface="等线" pitchFamily="2" charset="-122"/>
                <a:ea typeface="等线" pitchFamily="2" charset="-122"/>
                <a:cs typeface="Times New Roman" panose="02020603050405020304" pitchFamily="18" charset="0"/>
              </a:rPr>
              <a:t>比</a:t>
            </a:r>
            <a:r>
              <a:rPr lang="en-US" altLang="zh-CN" sz="1600" dirty="0">
                <a:solidFill>
                  <a:srgbClr val="000000"/>
                </a:solidFill>
                <a:latin typeface="等线" pitchFamily="2" charset="-122"/>
                <a:ea typeface="等线" pitchFamily="2" charset="-122"/>
                <a:cs typeface="Times New Roman" panose="02020603050405020304" pitchFamily="18" charset="0"/>
              </a:rPr>
              <a:t>47%</a:t>
            </a:r>
            <a:r>
              <a:rPr lang="zh-CN" altLang="en-US" sz="1600" dirty="0">
                <a:solidFill>
                  <a:srgbClr val="000000"/>
                </a:solidFill>
                <a:latin typeface="等线" pitchFamily="2" charset="-122"/>
                <a:ea typeface="等线" pitchFamily="2" charset="-122"/>
                <a:cs typeface="Times New Roman" panose="02020603050405020304" pitchFamily="18" charset="0"/>
              </a:rPr>
              <a:t>。</a:t>
            </a:r>
            <a:endParaRPr lang="en-US" altLang="zh-CN" sz="1600" dirty="0">
              <a:solidFill>
                <a:srgbClr val="000000"/>
              </a:solidFill>
              <a:latin typeface="等线" pitchFamily="2" charset="-122"/>
              <a:ea typeface="等线" pitchFamily="2" charset="-122"/>
              <a:cs typeface="Times New Roman" panose="02020603050405020304" pitchFamily="18" charset="0"/>
            </a:endParaRPr>
          </a:p>
          <a:p>
            <a:pPr marL="380990" indent="-380990" algn="just">
              <a:buFont typeface="Wingdings" pitchFamily="2" charset="2"/>
              <a:buChar char="l"/>
            </a:pPr>
            <a:r>
              <a:rPr lang="zh-CN" altLang="en-US" sz="1600" dirty="0">
                <a:solidFill>
                  <a:srgbClr val="000000"/>
                </a:solidFill>
                <a:latin typeface="等线" pitchFamily="2" charset="-122"/>
                <a:ea typeface="等线" pitchFamily="2" charset="-122"/>
                <a:cs typeface="Times New Roman" panose="02020603050405020304" pitchFamily="18" charset="0"/>
              </a:rPr>
              <a:t>总</a:t>
            </a:r>
            <a:r>
              <a:rPr lang="en-US" altLang="zh-CN" sz="1600" dirty="0">
                <a:solidFill>
                  <a:srgbClr val="000000"/>
                </a:solidFill>
                <a:latin typeface="等线" pitchFamily="2" charset="-122"/>
                <a:ea typeface="等线" pitchFamily="2" charset="-122"/>
                <a:cs typeface="Times New Roman" panose="02020603050405020304" pitchFamily="18" charset="0"/>
              </a:rPr>
              <a:t>发电量8.38</a:t>
            </a:r>
            <a:r>
              <a:rPr lang="zh-CN" altLang="en-US" sz="1600" dirty="0">
                <a:solidFill>
                  <a:srgbClr val="000000"/>
                </a:solidFill>
                <a:latin typeface="等线" pitchFamily="2" charset="-122"/>
                <a:ea typeface="等线" pitchFamily="2" charset="-122"/>
                <a:cs typeface="Times New Roman" panose="02020603050405020304" pitchFamily="18" charset="0"/>
              </a:rPr>
              <a:t>万亿千瓦时，非化石</a:t>
            </a:r>
            <a:r>
              <a:rPr lang="en-US" altLang="zh-CN" sz="1600" dirty="0">
                <a:solidFill>
                  <a:srgbClr val="000000"/>
                </a:solidFill>
                <a:latin typeface="等线" pitchFamily="2" charset="-122"/>
                <a:ea typeface="等线" pitchFamily="2" charset="-122"/>
                <a:cs typeface="Times New Roman" panose="02020603050405020304" pitchFamily="18" charset="0"/>
              </a:rPr>
              <a:t>34.6%</a:t>
            </a:r>
            <a:r>
              <a:rPr lang="zh-CN" altLang="en-US" sz="1600" dirty="0">
                <a:solidFill>
                  <a:srgbClr val="000000"/>
                </a:solidFill>
                <a:latin typeface="等线" pitchFamily="2" charset="-122"/>
                <a:ea typeface="等线" pitchFamily="2" charset="-122"/>
                <a:cs typeface="Times New Roman" panose="02020603050405020304" pitchFamily="18" charset="0"/>
              </a:rPr>
              <a:t>。水</a:t>
            </a:r>
            <a:r>
              <a:rPr lang="en-US" altLang="zh-CN" sz="1600" dirty="0">
                <a:solidFill>
                  <a:srgbClr val="000000"/>
                </a:solidFill>
                <a:latin typeface="等线" pitchFamily="2" charset="-122"/>
                <a:ea typeface="等线" pitchFamily="2" charset="-122"/>
                <a:cs typeface="Times New Roman" panose="02020603050405020304" pitchFamily="18" charset="0"/>
              </a:rPr>
              <a:t>16%</a:t>
            </a:r>
            <a:r>
              <a:rPr lang="zh-CN" altLang="en-US" sz="1600" dirty="0">
                <a:solidFill>
                  <a:srgbClr val="000000"/>
                </a:solidFill>
                <a:latin typeface="等线" pitchFamily="2" charset="-122"/>
                <a:ea typeface="等线" pitchFamily="2" charset="-122"/>
                <a:cs typeface="Times New Roman" panose="02020603050405020304" pitchFamily="18" charset="0"/>
              </a:rPr>
              <a:t>；核</a:t>
            </a:r>
            <a:r>
              <a:rPr lang="en-US" altLang="zh-CN" sz="1600" dirty="0">
                <a:solidFill>
                  <a:srgbClr val="000000"/>
                </a:solidFill>
                <a:latin typeface="等线" pitchFamily="2" charset="-122"/>
                <a:ea typeface="等线" pitchFamily="2" charset="-122"/>
                <a:cs typeface="Times New Roman" panose="02020603050405020304" pitchFamily="18" charset="0"/>
              </a:rPr>
              <a:t>4.86%</a:t>
            </a:r>
            <a:r>
              <a:rPr lang="zh-CN" altLang="en-US" sz="1600" dirty="0">
                <a:solidFill>
                  <a:srgbClr val="000000"/>
                </a:solidFill>
                <a:latin typeface="等线" pitchFamily="2" charset="-122"/>
                <a:ea typeface="等线" pitchFamily="2" charset="-122"/>
                <a:cs typeface="Times New Roman" panose="02020603050405020304" pitchFamily="18" charset="0"/>
              </a:rPr>
              <a:t>；风</a:t>
            </a:r>
            <a:r>
              <a:rPr lang="en-US" altLang="zh-CN" sz="1600" dirty="0">
                <a:solidFill>
                  <a:srgbClr val="000000"/>
                </a:solidFill>
                <a:latin typeface="等线" pitchFamily="2" charset="-122"/>
                <a:ea typeface="等线" pitchFamily="2" charset="-122"/>
                <a:cs typeface="Times New Roman" panose="02020603050405020304" pitchFamily="18" charset="0"/>
              </a:rPr>
              <a:t>7.8%</a:t>
            </a:r>
            <a:r>
              <a:rPr lang="zh-CN" altLang="en-US" sz="1600" dirty="0">
                <a:solidFill>
                  <a:srgbClr val="000000"/>
                </a:solidFill>
                <a:latin typeface="等线" pitchFamily="2" charset="-122"/>
                <a:ea typeface="等线" pitchFamily="2" charset="-122"/>
                <a:cs typeface="Times New Roman" panose="02020603050405020304" pitchFamily="18" charset="0"/>
              </a:rPr>
              <a:t>；光</a:t>
            </a:r>
            <a:r>
              <a:rPr lang="en-US" altLang="zh-CN" sz="1600" dirty="0">
                <a:solidFill>
                  <a:srgbClr val="000000"/>
                </a:solidFill>
                <a:latin typeface="等线" pitchFamily="2" charset="-122"/>
                <a:ea typeface="等线" pitchFamily="2" charset="-122"/>
                <a:cs typeface="Times New Roman" panose="02020603050405020304" pitchFamily="18" charset="0"/>
              </a:rPr>
              <a:t>3.9%</a:t>
            </a:r>
            <a:r>
              <a:rPr lang="zh-CN" altLang="en-US" sz="1600" dirty="0">
                <a:solidFill>
                  <a:srgbClr val="000000"/>
                </a:solidFill>
                <a:latin typeface="等线" pitchFamily="2" charset="-122"/>
                <a:ea typeface="等线" pitchFamily="2" charset="-122"/>
                <a:cs typeface="Times New Roman" panose="02020603050405020304" pitchFamily="18" charset="0"/>
              </a:rPr>
              <a:t>；煤电</a:t>
            </a:r>
            <a:r>
              <a:rPr lang="en-US" altLang="zh-CN" sz="1600" dirty="0">
                <a:solidFill>
                  <a:srgbClr val="000000"/>
                </a:solidFill>
                <a:latin typeface="等线" pitchFamily="2" charset="-122"/>
                <a:ea typeface="等线" pitchFamily="2" charset="-122"/>
                <a:cs typeface="Times New Roman" panose="02020603050405020304" pitchFamily="18" charset="0"/>
              </a:rPr>
              <a:t>60%</a:t>
            </a:r>
            <a:r>
              <a:rPr lang="zh-CN" altLang="en-US" sz="1600" dirty="0">
                <a:solidFill>
                  <a:srgbClr val="000000"/>
                </a:solidFill>
                <a:latin typeface="等线" pitchFamily="2" charset="-122"/>
                <a:ea typeface="等线" pitchFamily="2" charset="-122"/>
                <a:cs typeface="Times New Roman" panose="02020603050405020304" pitchFamily="18" charset="0"/>
              </a:rPr>
              <a:t>。</a:t>
            </a:r>
            <a:endParaRPr lang="en-US" altLang="zh-CN" sz="1600" dirty="0">
              <a:solidFill>
                <a:srgbClr val="000000"/>
              </a:solidFill>
              <a:latin typeface="等线" pitchFamily="2" charset="-122"/>
              <a:ea typeface="等线" pitchFamily="2" charset="-122"/>
              <a:cs typeface="Times New Roman" panose="02020603050405020304" pitchFamily="18" charset="0"/>
            </a:endParaRPr>
          </a:p>
          <a:p>
            <a:pPr marL="380990" indent="-380990" algn="just">
              <a:buFont typeface="Wingdings" pitchFamily="2" charset="2"/>
              <a:buChar char="l"/>
            </a:pPr>
            <a:r>
              <a:rPr lang="zh-CN" altLang="en-US" sz="1600" dirty="0">
                <a:solidFill>
                  <a:srgbClr val="000000"/>
                </a:solidFill>
                <a:latin typeface="等线" pitchFamily="2" charset="-122"/>
                <a:ea typeface="等线" pitchFamily="2" charset="-122"/>
                <a:cs typeface="Times New Roman" panose="02020603050405020304" pitchFamily="18" charset="0"/>
              </a:rPr>
              <a:t>非化装机及发电量</a:t>
            </a:r>
            <a:r>
              <a:rPr lang="en-US" altLang="zh-CN" sz="1600" dirty="0">
                <a:solidFill>
                  <a:srgbClr val="000000"/>
                </a:solidFill>
                <a:latin typeface="等线" pitchFamily="2" charset="-122"/>
                <a:ea typeface="等线" pitchFamily="2" charset="-122"/>
                <a:cs typeface="Times New Roman" panose="02020603050405020304" pitchFamily="18" charset="0"/>
              </a:rPr>
              <a:t>2020</a:t>
            </a:r>
            <a:r>
              <a:rPr lang="zh-CN" altLang="en-US" sz="1600" dirty="0">
                <a:solidFill>
                  <a:srgbClr val="000000"/>
                </a:solidFill>
                <a:latin typeface="等线" pitchFamily="2" charset="-122"/>
                <a:ea typeface="等线" pitchFamily="2" charset="-122"/>
                <a:cs typeface="Times New Roman" panose="02020603050405020304" pitchFamily="18" charset="0"/>
              </a:rPr>
              <a:t>年比</a:t>
            </a:r>
            <a:r>
              <a:rPr lang="en-US" altLang="zh-CN" sz="1600" dirty="0">
                <a:solidFill>
                  <a:srgbClr val="000000"/>
                </a:solidFill>
                <a:latin typeface="等线" pitchFamily="2" charset="-122"/>
                <a:ea typeface="等线" pitchFamily="2" charset="-122"/>
                <a:cs typeface="Times New Roman" panose="02020603050405020304" pitchFamily="18" charset="0"/>
              </a:rPr>
              <a:t>2005</a:t>
            </a:r>
            <a:r>
              <a:rPr lang="zh-CN" altLang="en-US" sz="1600" dirty="0">
                <a:solidFill>
                  <a:srgbClr val="000000"/>
                </a:solidFill>
                <a:latin typeface="等线" pitchFamily="2" charset="-122"/>
                <a:ea typeface="等线" pitchFamily="2" charset="-122"/>
                <a:cs typeface="Times New Roman" panose="02020603050405020304" pitchFamily="18" charset="0"/>
              </a:rPr>
              <a:t>年分别提升了</a:t>
            </a:r>
            <a:r>
              <a:rPr lang="en-US" altLang="zh-CN" sz="1600" dirty="0">
                <a:solidFill>
                  <a:srgbClr val="000000"/>
                </a:solidFill>
                <a:latin typeface="等线" pitchFamily="2" charset="-122"/>
                <a:ea typeface="等线" pitchFamily="2" charset="-122"/>
                <a:cs typeface="Times New Roman" panose="02020603050405020304" pitchFamily="18" charset="0"/>
              </a:rPr>
              <a:t>21</a:t>
            </a:r>
            <a:r>
              <a:rPr lang="zh-CN" altLang="en-US" sz="1600" dirty="0">
                <a:solidFill>
                  <a:srgbClr val="000000"/>
                </a:solidFill>
                <a:latin typeface="等线" pitchFamily="2" charset="-122"/>
                <a:ea typeface="等线" pitchFamily="2" charset="-122"/>
                <a:cs typeface="Times New Roman" panose="02020603050405020304" pitchFamily="18" charset="0"/>
              </a:rPr>
              <a:t>和</a:t>
            </a:r>
            <a:r>
              <a:rPr lang="en-US" altLang="zh-CN" sz="1600" dirty="0">
                <a:solidFill>
                  <a:srgbClr val="000000"/>
                </a:solidFill>
                <a:latin typeface="等线" pitchFamily="2" charset="-122"/>
                <a:ea typeface="等线" pitchFamily="2" charset="-122"/>
                <a:cs typeface="Times New Roman" panose="02020603050405020304" pitchFamily="18" charset="0"/>
              </a:rPr>
              <a:t>16</a:t>
            </a:r>
            <a:r>
              <a:rPr lang="zh-CN" altLang="en-US" sz="1600" dirty="0">
                <a:solidFill>
                  <a:srgbClr val="000000"/>
                </a:solidFill>
                <a:latin typeface="等线" pitchFamily="2" charset="-122"/>
                <a:ea typeface="等线" pitchFamily="2" charset="-122"/>
                <a:cs typeface="Times New Roman" panose="02020603050405020304" pitchFamily="18" charset="0"/>
              </a:rPr>
              <a:t>个百分点；</a:t>
            </a:r>
            <a:r>
              <a:rPr lang="zh-CN" altLang="en-US" sz="1600" dirty="0">
                <a:latin typeface="等线" pitchFamily="2" charset="-122"/>
                <a:ea typeface="等线" pitchFamily="2" charset="-122"/>
                <a:sym typeface="+mn-ea"/>
              </a:rPr>
              <a:t>煤电装机容量和发电量比</a:t>
            </a:r>
            <a:r>
              <a:rPr lang="en-US" altLang="zh-CN" sz="1600" dirty="0">
                <a:latin typeface="等线" pitchFamily="2" charset="-122"/>
                <a:ea typeface="等线" pitchFamily="2" charset="-122"/>
                <a:sym typeface="+mn-ea"/>
              </a:rPr>
              <a:t>2010</a:t>
            </a:r>
            <a:r>
              <a:rPr lang="zh-CN" altLang="en-US" sz="1600" dirty="0">
                <a:latin typeface="等线" pitchFamily="2" charset="-122"/>
                <a:ea typeface="等线" pitchFamily="2" charset="-122"/>
                <a:sym typeface="+mn-ea"/>
              </a:rPr>
              <a:t>年分别下降</a:t>
            </a:r>
            <a:r>
              <a:rPr lang="en-US" altLang="zh-CN" sz="1600" dirty="0">
                <a:latin typeface="等线" pitchFamily="2" charset="-122"/>
                <a:ea typeface="等线" pitchFamily="2" charset="-122"/>
                <a:sym typeface="+mn-ea"/>
              </a:rPr>
              <a:t>18</a:t>
            </a:r>
            <a:r>
              <a:rPr lang="zh-CN" altLang="en-US" sz="1600" dirty="0">
                <a:latin typeface="等线" pitchFamily="2" charset="-122"/>
                <a:ea typeface="等线" pitchFamily="2" charset="-122"/>
                <a:sym typeface="+mn-ea"/>
              </a:rPr>
              <a:t>和</a:t>
            </a:r>
            <a:r>
              <a:rPr lang="en-US" altLang="zh-CN" sz="1600" dirty="0">
                <a:latin typeface="等线" pitchFamily="2" charset="-122"/>
                <a:ea typeface="等线" pitchFamily="2" charset="-122"/>
                <a:sym typeface="+mn-ea"/>
              </a:rPr>
              <a:t>22</a:t>
            </a:r>
            <a:r>
              <a:rPr lang="zh-CN" altLang="en-US" sz="1600" dirty="0">
                <a:latin typeface="等线" pitchFamily="2" charset="-122"/>
                <a:ea typeface="等线" pitchFamily="2" charset="-122"/>
                <a:sym typeface="+mn-ea"/>
              </a:rPr>
              <a:t>个百分点。</a:t>
            </a:r>
            <a:endParaRPr lang="en-US" altLang="zh-CN" sz="1600" dirty="0">
              <a:latin typeface="等线" pitchFamily="2" charset="-122"/>
              <a:ea typeface="等线" pitchFamily="2" charset="-122"/>
              <a:sym typeface="+mn-ea"/>
            </a:endParaRPr>
          </a:p>
          <a:p>
            <a:pPr marL="380990" indent="-380990" algn="just">
              <a:buFont typeface="Wingdings" pitchFamily="2" charset="2"/>
              <a:buChar char="l"/>
            </a:pPr>
            <a:r>
              <a:rPr lang="zh-CN" altLang="en-US" sz="1600" dirty="0">
                <a:solidFill>
                  <a:srgbClr val="000000"/>
                </a:solidFill>
                <a:latin typeface="等线" pitchFamily="2" charset="-122"/>
                <a:ea typeface="等线" pitchFamily="2" charset="-122"/>
                <a:cs typeface="Times New Roman" panose="02020603050405020304" pitchFamily="18" charset="0"/>
              </a:rPr>
              <a:t>散烧煤还有约</a:t>
            </a:r>
            <a:r>
              <a:rPr lang="en-US" altLang="zh-CN" sz="1600" dirty="0">
                <a:solidFill>
                  <a:srgbClr val="000000"/>
                </a:solidFill>
                <a:latin typeface="等线" pitchFamily="2" charset="-122"/>
                <a:ea typeface="等线" pitchFamily="2" charset="-122"/>
                <a:cs typeface="Times New Roman" panose="02020603050405020304" pitchFamily="18" charset="0"/>
              </a:rPr>
              <a:t>2</a:t>
            </a:r>
            <a:r>
              <a:rPr lang="zh-CN" altLang="en-US" sz="1600" dirty="0">
                <a:solidFill>
                  <a:srgbClr val="000000"/>
                </a:solidFill>
                <a:latin typeface="等线" pitchFamily="2" charset="-122"/>
                <a:ea typeface="等线" pitchFamily="2" charset="-122"/>
                <a:cs typeface="Times New Roman" panose="02020603050405020304" pitchFamily="18" charset="0"/>
              </a:rPr>
              <a:t>亿吨左右；煤炭转换为电煤的比重较低；终端能源清洁化水平低</a:t>
            </a:r>
            <a:endParaRPr lang="zh-CN" altLang="en-US" sz="1600" dirty="0">
              <a:latin typeface="等线" pitchFamily="2" charset="-122"/>
              <a:ea typeface="等线" pitchFamily="2" charset="-122"/>
            </a:endParaRPr>
          </a:p>
        </p:txBody>
      </p:sp>
      <p:sp>
        <p:nvSpPr>
          <p:cNvPr id="3" name="文本框 2">
            <a:extLst>
              <a:ext uri="{FF2B5EF4-FFF2-40B4-BE49-F238E27FC236}">
                <a16:creationId xmlns:a16="http://schemas.microsoft.com/office/drawing/2014/main" id="{AD92FF84-9012-41EC-9436-70C69A6EE785}"/>
              </a:ext>
            </a:extLst>
          </p:cNvPr>
          <p:cNvSpPr txBox="1"/>
          <p:nvPr/>
        </p:nvSpPr>
        <p:spPr>
          <a:xfrm>
            <a:off x="4853687" y="6032593"/>
            <a:ext cx="3020317" cy="369332"/>
          </a:xfrm>
          <a:prstGeom prst="rect">
            <a:avLst/>
          </a:prstGeom>
          <a:noFill/>
        </p:spPr>
        <p:txBody>
          <a:bodyPr wrap="square" rtlCol="0">
            <a:spAutoFit/>
          </a:bodyPr>
          <a:lstStyle/>
          <a:p>
            <a:r>
              <a:rPr lang="zh-CN" altLang="en-US" dirty="0">
                <a:solidFill>
                  <a:srgbClr val="000000"/>
                </a:solidFill>
                <a:latin typeface="等线" panose="02010600030101010101" pitchFamily="2" charset="-122"/>
                <a:ea typeface="等线" panose="02010600030101010101" pitchFamily="2" charset="-122"/>
              </a:rPr>
              <a:t>总装机及各电源装机比重</a:t>
            </a:r>
          </a:p>
        </p:txBody>
      </p:sp>
      <p:graphicFrame>
        <p:nvGraphicFramePr>
          <p:cNvPr id="7" name="图表 4">
            <a:extLst>
              <a:ext uri="{FF2B5EF4-FFF2-40B4-BE49-F238E27FC236}">
                <a16:creationId xmlns:a16="http://schemas.microsoft.com/office/drawing/2014/main" id="{6AE30AFB-D883-415D-AC97-1AEBE5A4E782}"/>
              </a:ext>
            </a:extLst>
          </p:cNvPr>
          <p:cNvGraphicFramePr/>
          <p:nvPr/>
        </p:nvGraphicFramePr>
        <p:xfrm>
          <a:off x="8132230" y="3429001"/>
          <a:ext cx="3601937" cy="2470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7">
            <a:extLst>
              <a:ext uri="{FF2B5EF4-FFF2-40B4-BE49-F238E27FC236}">
                <a16:creationId xmlns:a16="http://schemas.microsoft.com/office/drawing/2014/main" id="{66CEBC2B-A48F-42D5-B21C-59C86B513C4D}"/>
              </a:ext>
            </a:extLst>
          </p:cNvPr>
          <p:cNvGraphicFramePr/>
          <p:nvPr/>
        </p:nvGraphicFramePr>
        <p:xfrm>
          <a:off x="457833" y="3429001"/>
          <a:ext cx="4005985" cy="2531236"/>
        </p:xfrm>
        <a:graphic>
          <a:graphicData uri="http://schemas.openxmlformats.org/drawingml/2006/chart">
            <c:chart xmlns:c="http://schemas.openxmlformats.org/drawingml/2006/chart" xmlns:r="http://schemas.openxmlformats.org/officeDocument/2006/relationships" r:id="rId4"/>
          </a:graphicData>
        </a:graphic>
      </p:graphicFrame>
      <p:sp>
        <p:nvSpPr>
          <p:cNvPr id="15" name="矩形 18">
            <a:extLst>
              <a:ext uri="{FF2B5EF4-FFF2-40B4-BE49-F238E27FC236}">
                <a16:creationId xmlns:a16="http://schemas.microsoft.com/office/drawing/2014/main" id="{0B542027-8399-4F78-8F4D-480B0286ADA1}"/>
              </a:ext>
            </a:extLst>
          </p:cNvPr>
          <p:cNvSpPr>
            <a:spLocks noChangeArrowheads="1"/>
          </p:cNvSpPr>
          <p:nvPr/>
        </p:nvSpPr>
        <p:spPr bwMode="auto">
          <a:xfrm>
            <a:off x="338913" y="6064002"/>
            <a:ext cx="3601937"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00000"/>
              </a:lnSpc>
              <a:spcBef>
                <a:spcPct val="0"/>
              </a:spcBef>
              <a:buFontTx/>
              <a:buNone/>
            </a:pPr>
            <a:r>
              <a:rPr lang="zh-CN" altLang="en-US" sz="1800" dirty="0">
                <a:solidFill>
                  <a:srgbClr val="000000"/>
                </a:solidFill>
              </a:rPr>
              <a:t>风力发电和太阳能发电情况</a:t>
            </a:r>
          </a:p>
        </p:txBody>
      </p:sp>
      <p:pic>
        <p:nvPicPr>
          <p:cNvPr id="11" name="Picture 2">
            <a:extLst>
              <a:ext uri="{FF2B5EF4-FFF2-40B4-BE49-F238E27FC236}">
                <a16:creationId xmlns:a16="http://schemas.microsoft.com/office/drawing/2014/main" id="{8CEEFB63-3681-E04D-B134-236ABC873482}"/>
              </a:ext>
            </a:extLst>
          </p:cNvPr>
          <p:cNvPicPr>
            <a:picLocks noChangeAspect="1" noChangeArrowheads="1"/>
          </p:cNvPicPr>
          <p:nvPr/>
        </p:nvPicPr>
        <p:blipFill>
          <a:blip r:embed="rId5" cstate="print"/>
          <a:srcRect/>
          <a:stretch>
            <a:fillRect/>
          </a:stretch>
        </p:blipFill>
        <p:spPr bwMode="auto">
          <a:xfrm>
            <a:off x="4643211" y="3429001"/>
            <a:ext cx="3309624" cy="247079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2" name="文本框 2">
            <a:extLst>
              <a:ext uri="{FF2B5EF4-FFF2-40B4-BE49-F238E27FC236}">
                <a16:creationId xmlns:a16="http://schemas.microsoft.com/office/drawing/2014/main" id="{1E720AD8-A38D-934B-A20B-7491555F642E}"/>
              </a:ext>
            </a:extLst>
          </p:cNvPr>
          <p:cNvSpPr txBox="1"/>
          <p:nvPr/>
        </p:nvSpPr>
        <p:spPr>
          <a:xfrm>
            <a:off x="8487255" y="6012250"/>
            <a:ext cx="2891884" cy="369332"/>
          </a:xfrm>
          <a:prstGeom prst="rect">
            <a:avLst/>
          </a:prstGeom>
          <a:noFill/>
        </p:spPr>
        <p:txBody>
          <a:bodyPr wrap="square" rtlCol="0">
            <a:spAutoFit/>
          </a:bodyPr>
          <a:lstStyle/>
          <a:p>
            <a:r>
              <a:rPr lang="zh-CN" altLang="en-US" dirty="0">
                <a:solidFill>
                  <a:srgbClr val="000000"/>
                </a:solidFill>
                <a:latin typeface="等线" panose="02010600030101010101" pitchFamily="2" charset="-122"/>
                <a:ea typeface="等线" panose="02010600030101010101" pitchFamily="2" charset="-122"/>
              </a:rPr>
              <a:t>不同电源的发电量及增速</a:t>
            </a:r>
          </a:p>
        </p:txBody>
      </p:sp>
      <p:sp>
        <p:nvSpPr>
          <p:cNvPr id="10" name="矩形 9"/>
          <p:cNvSpPr/>
          <p:nvPr/>
        </p:nvSpPr>
        <p:spPr>
          <a:xfrm>
            <a:off x="366066" y="27922"/>
            <a:ext cx="11459867" cy="793487"/>
          </a:xfrm>
          <a:prstGeom prst="rect">
            <a:avLst/>
          </a:prstGeom>
        </p:spPr>
        <p:txBody>
          <a:bodyPr wrap="square">
            <a:spAutoFit/>
          </a:bodyPr>
          <a:lstStyle/>
          <a:p>
            <a:pPr>
              <a:lnSpc>
                <a:spcPct val="150000"/>
              </a:lnSpc>
            </a:pPr>
            <a:r>
              <a:rPr lang="en-US" altLang="zh-CN" sz="1600" b="1" dirty="0">
                <a:latin typeface="等线" pitchFamily="2" charset="-122"/>
                <a:ea typeface="等线" pitchFamily="2" charset="-122"/>
                <a:sym typeface="+mn-ea"/>
              </a:rPr>
              <a:t>4</a:t>
            </a:r>
            <a:r>
              <a:rPr lang="zh-CN" altLang="en-US" sz="1600" b="1" dirty="0">
                <a:latin typeface="等线" pitchFamily="2" charset="-122"/>
                <a:ea typeface="等线" pitchFamily="2" charset="-122"/>
                <a:sym typeface="+mn-ea"/>
              </a:rPr>
              <a:t>、风电、光伏发展迅猛，装机占比达到</a:t>
            </a:r>
            <a:r>
              <a:rPr lang="en-US" altLang="zh-CN" sz="1600" b="1" dirty="0">
                <a:latin typeface="等线" pitchFamily="2" charset="-122"/>
                <a:ea typeface="等线" pitchFamily="2" charset="-122"/>
                <a:sym typeface="+mn-ea"/>
              </a:rPr>
              <a:t>28%</a:t>
            </a:r>
            <a:r>
              <a:rPr lang="zh-CN" altLang="en-US" sz="1600" b="1" dirty="0">
                <a:latin typeface="等线" pitchFamily="2" charset="-122"/>
                <a:ea typeface="等线" pitchFamily="2" charset="-122"/>
                <a:sym typeface="+mn-ea"/>
              </a:rPr>
              <a:t>，发电量达到约</a:t>
            </a:r>
            <a:r>
              <a:rPr lang="en-US" altLang="zh-CN" sz="1600" b="1" dirty="0">
                <a:latin typeface="等线" pitchFamily="2" charset="-122"/>
                <a:ea typeface="等线" pitchFamily="2" charset="-122"/>
                <a:sym typeface="+mn-ea"/>
              </a:rPr>
              <a:t>12%</a:t>
            </a:r>
            <a:r>
              <a:rPr lang="zh-CN" altLang="en-US" sz="1600" b="1" dirty="0">
                <a:latin typeface="等线" pitchFamily="2" charset="-122"/>
                <a:ea typeface="等线" pitchFamily="2" charset="-122"/>
                <a:sym typeface="+mn-ea"/>
              </a:rPr>
              <a:t>，成本大幅度下降；但煤电仍然是电力系统的主力电源，装机容量占</a:t>
            </a:r>
            <a:r>
              <a:rPr lang="en-US" altLang="zh-CN" sz="1600" b="1" dirty="0">
                <a:latin typeface="等线" pitchFamily="2" charset="-122"/>
                <a:ea typeface="等线" pitchFamily="2" charset="-122"/>
                <a:sym typeface="+mn-ea"/>
              </a:rPr>
              <a:t>47%</a:t>
            </a:r>
            <a:r>
              <a:rPr lang="zh-CN" altLang="en-US" sz="1600" b="1" dirty="0">
                <a:latin typeface="等线" pitchFamily="2" charset="-122"/>
                <a:ea typeface="等线" pitchFamily="2" charset="-122"/>
                <a:sym typeface="+mn-ea"/>
              </a:rPr>
              <a:t>，发电量占比</a:t>
            </a:r>
            <a:r>
              <a:rPr lang="en-US" altLang="zh-CN" sz="1600" b="1" dirty="0">
                <a:latin typeface="等线" pitchFamily="2" charset="-122"/>
                <a:ea typeface="等线" pitchFamily="2" charset="-122"/>
                <a:sym typeface="+mn-ea"/>
              </a:rPr>
              <a:t>60%</a:t>
            </a:r>
            <a:r>
              <a:rPr lang="zh-CN" altLang="en-US" sz="1600" b="1" dirty="0">
                <a:latin typeface="等线" pitchFamily="2" charset="-122"/>
                <a:ea typeface="等线" pitchFamily="2" charset="-122"/>
                <a:sym typeface="+mn-ea"/>
              </a:rPr>
              <a:t>。煤电装机及发电量比</a:t>
            </a:r>
            <a:r>
              <a:rPr lang="en-US" altLang="zh-CN" sz="1600" b="1" dirty="0">
                <a:latin typeface="等线" pitchFamily="2" charset="-122"/>
                <a:ea typeface="等线" pitchFamily="2" charset="-122"/>
                <a:sym typeface="+mn-ea"/>
              </a:rPr>
              <a:t>2010</a:t>
            </a:r>
            <a:r>
              <a:rPr lang="zh-CN" altLang="en-US" sz="1600" b="1" dirty="0">
                <a:latin typeface="等线" pitchFamily="2" charset="-122"/>
                <a:ea typeface="等线" pitchFamily="2" charset="-122"/>
                <a:sym typeface="+mn-ea"/>
              </a:rPr>
              <a:t>年分别下降，</a:t>
            </a:r>
            <a:r>
              <a:rPr lang="en-US" altLang="zh-CN" sz="1600" b="1" dirty="0">
                <a:latin typeface="等线" pitchFamily="2" charset="-122"/>
                <a:ea typeface="等线" pitchFamily="2" charset="-122"/>
                <a:sym typeface="+mn-ea"/>
              </a:rPr>
              <a:t>8</a:t>
            </a:r>
            <a:r>
              <a:rPr lang="zh-CN" altLang="en-US" sz="1600" b="1" dirty="0">
                <a:latin typeface="等线" pitchFamily="2" charset="-122"/>
                <a:ea typeface="等线" pitchFamily="2" charset="-122"/>
                <a:sym typeface="+mn-ea"/>
              </a:rPr>
              <a:t>个百分点和</a:t>
            </a:r>
            <a:r>
              <a:rPr lang="en-US" altLang="zh-CN" sz="1600" b="1" dirty="0">
                <a:latin typeface="等线" pitchFamily="2" charset="-122"/>
                <a:ea typeface="等线" pitchFamily="2" charset="-122"/>
                <a:sym typeface="+mn-ea"/>
              </a:rPr>
              <a:t>22</a:t>
            </a:r>
            <a:r>
              <a:rPr lang="zh-CN" altLang="en-US" sz="1600" b="1" dirty="0">
                <a:latin typeface="等线" pitchFamily="2" charset="-122"/>
                <a:ea typeface="等线" pitchFamily="2" charset="-122"/>
                <a:sym typeface="+mn-ea"/>
              </a:rPr>
              <a:t>个百分点。</a:t>
            </a:r>
            <a:endParaRPr lang="en-US" altLang="zh-CN" sz="1600" b="1" dirty="0">
              <a:latin typeface="等线" pitchFamily="2" charset="-122"/>
              <a:ea typeface="等线" pitchFamily="2" charset="-122"/>
              <a:sym typeface="+mn-ea"/>
            </a:endParaRPr>
          </a:p>
        </p:txBody>
      </p:sp>
    </p:spTree>
    <p:extLst>
      <p:ext uri="{BB962C8B-B14F-4D97-AF65-F5344CB8AC3E}">
        <p14:creationId xmlns:p14="http://schemas.microsoft.com/office/powerpoint/2010/main" val="104076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7"/>
          <p:cNvPicPr>
            <a:picLocks noChangeAspect="1" noChangeArrowheads="1"/>
          </p:cNvPicPr>
          <p:nvPr/>
        </p:nvPicPr>
        <p:blipFill>
          <a:blip r:embed="rId2" cstate="print"/>
          <a:srcRect/>
          <a:stretch>
            <a:fillRect/>
          </a:stretch>
        </p:blipFill>
        <p:spPr bwMode="auto">
          <a:xfrm>
            <a:off x="7909559" y="1337638"/>
            <a:ext cx="3832014" cy="2567117"/>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7" name="文本框 6"/>
          <p:cNvSpPr txBox="1"/>
          <p:nvPr/>
        </p:nvSpPr>
        <p:spPr>
          <a:xfrm>
            <a:off x="8021827" y="4106013"/>
            <a:ext cx="3832014" cy="230832"/>
          </a:xfrm>
          <a:prstGeom prst="rect">
            <a:avLst/>
          </a:prstGeom>
          <a:noFill/>
        </p:spPr>
        <p:txBody>
          <a:bodyPr wrap="square">
            <a:spAutoFit/>
          </a:bodyPr>
          <a:lstStyle/>
          <a:p>
            <a:pPr algn="ctr">
              <a:defRPr/>
            </a:pPr>
            <a:r>
              <a:rPr lang="en-US" altLang="zh-CN" sz="900" dirty="0">
                <a:latin typeface="+mn-ea"/>
                <a:ea typeface="+mn-ea"/>
                <a:cs typeface="Times New Roman" panose="02020603050405020304" pitchFamily="18" charset="0"/>
              </a:rPr>
              <a:t>2010-2020</a:t>
            </a:r>
            <a:r>
              <a:rPr lang="zh-CN" altLang="en-US" sz="900" dirty="0">
                <a:latin typeface="+mn-ea"/>
                <a:ea typeface="+mn-ea"/>
                <a:cs typeface="Times New Roman" panose="02020603050405020304" pitchFamily="18" charset="0"/>
              </a:rPr>
              <a:t>年全国统计调查范围内火电机组容量比重变化情况</a:t>
            </a:r>
          </a:p>
        </p:txBody>
      </p:sp>
      <p:sp>
        <p:nvSpPr>
          <p:cNvPr id="10" name="文本框 9"/>
          <p:cNvSpPr txBox="1"/>
          <p:nvPr/>
        </p:nvSpPr>
        <p:spPr>
          <a:xfrm>
            <a:off x="8172026" y="4381071"/>
            <a:ext cx="3307080" cy="5790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nSpc>
                <a:spcPct val="150000"/>
              </a:lnSpc>
              <a:buClr>
                <a:srgbClr val="FF0000"/>
              </a:buClr>
              <a:buFont typeface="Wingdings" pitchFamily="2" charset="2"/>
              <a:buChar char="l"/>
              <a:defRPr/>
            </a:pPr>
            <a:r>
              <a:rPr lang="zh-CN" altLang="en-US" sz="1050" dirty="0">
                <a:latin typeface="+mn-ea"/>
                <a:ea typeface="+mn-ea"/>
                <a:cs typeface="Times New Roman" panose="02020603050405020304" pitchFamily="18" charset="0"/>
              </a:rPr>
              <a:t>火电单机</a:t>
            </a:r>
            <a:r>
              <a:rPr lang="en-US" altLang="zh-CN" sz="1050" dirty="0">
                <a:latin typeface="+mn-ea"/>
                <a:ea typeface="+mn-ea"/>
                <a:cs typeface="Times New Roman" panose="02020603050405020304" pitchFamily="18" charset="0"/>
              </a:rPr>
              <a:t>30</a:t>
            </a:r>
            <a:r>
              <a:rPr lang="zh-CN" altLang="en-US" sz="1050" dirty="0">
                <a:latin typeface="+mn-ea"/>
                <a:ea typeface="+mn-ea"/>
                <a:cs typeface="Times New Roman" panose="02020603050405020304" pitchFamily="18" charset="0"/>
              </a:rPr>
              <a:t>万千瓦及以上机组容量占火电机组容量上升到</a:t>
            </a:r>
            <a:r>
              <a:rPr lang="en-US" altLang="zh-CN" sz="1050" dirty="0">
                <a:latin typeface="+mn-ea"/>
                <a:ea typeface="+mn-ea"/>
                <a:cs typeface="Times New Roman" panose="02020603050405020304" pitchFamily="18" charset="0"/>
              </a:rPr>
              <a:t>2020</a:t>
            </a:r>
            <a:r>
              <a:rPr lang="zh-CN" altLang="en-US" sz="1050" dirty="0">
                <a:latin typeface="+mn-ea"/>
                <a:ea typeface="+mn-ea"/>
                <a:cs typeface="Times New Roman" panose="02020603050405020304" pitchFamily="18" charset="0"/>
              </a:rPr>
              <a:t>年的</a:t>
            </a:r>
            <a:r>
              <a:rPr lang="en-US" altLang="zh-CN" sz="1200" dirty="0">
                <a:solidFill>
                  <a:srgbClr val="FF0000"/>
                </a:solidFill>
                <a:latin typeface="+mn-ea"/>
                <a:ea typeface="+mn-ea"/>
                <a:cs typeface="Times New Roman" panose="02020603050405020304" pitchFamily="18" charset="0"/>
              </a:rPr>
              <a:t>80.8</a:t>
            </a:r>
            <a:r>
              <a:rPr lang="en-US" altLang="zh-CN" sz="1050" dirty="0">
                <a:latin typeface="+mn-ea"/>
                <a:ea typeface="+mn-ea"/>
                <a:cs typeface="Times New Roman" panose="02020603050405020304" pitchFamily="18" charset="0"/>
              </a:rPr>
              <a:t>%</a:t>
            </a:r>
            <a:endParaRPr lang="zh-CN" altLang="en-US" sz="1050" dirty="0">
              <a:latin typeface="+mn-ea"/>
              <a:ea typeface="+mn-ea"/>
              <a:cs typeface="Times New Roman" panose="02020603050405020304" pitchFamily="18" charset="0"/>
            </a:endParaRPr>
          </a:p>
        </p:txBody>
      </p:sp>
      <p:sp>
        <p:nvSpPr>
          <p:cNvPr id="6" name="矩形 5"/>
          <p:cNvSpPr/>
          <p:nvPr/>
        </p:nvSpPr>
        <p:spPr>
          <a:xfrm>
            <a:off x="302224" y="55463"/>
            <a:ext cx="11394476" cy="793487"/>
          </a:xfrm>
          <a:prstGeom prst="rect">
            <a:avLst/>
          </a:prstGeom>
        </p:spPr>
        <p:txBody>
          <a:bodyPr wrap="square">
            <a:spAutoFit/>
          </a:bodyPr>
          <a:lstStyle/>
          <a:p>
            <a:pPr>
              <a:lnSpc>
                <a:spcPct val="150000"/>
              </a:lnSpc>
            </a:pPr>
            <a:r>
              <a:rPr lang="en-US" altLang="zh-CN" sz="1600" b="1" dirty="0">
                <a:latin typeface="等线" pitchFamily="2" charset="-122"/>
                <a:ea typeface="等线" pitchFamily="2" charset="-122"/>
              </a:rPr>
              <a:t>5</a:t>
            </a:r>
            <a:r>
              <a:rPr lang="zh-CN" altLang="en-US" sz="1600" b="1" dirty="0">
                <a:latin typeface="等线" pitchFamily="2" charset="-122"/>
                <a:ea typeface="等线" pitchFamily="2" charset="-122"/>
              </a:rPr>
              <a:t>、中国煤电自身结构持续优化，大容量、高参数机组比重持续提升，整体年龄</a:t>
            </a:r>
            <a:r>
              <a:rPr lang="en-US" altLang="zh-CN" sz="1600" b="1" dirty="0">
                <a:latin typeface="等线" pitchFamily="2" charset="-122"/>
                <a:ea typeface="等线" pitchFamily="2" charset="-122"/>
              </a:rPr>
              <a:t>12</a:t>
            </a:r>
            <a:r>
              <a:rPr lang="zh-CN" altLang="en-US" sz="1600" b="1" dirty="0">
                <a:latin typeface="等线" pitchFamily="2" charset="-122"/>
                <a:ea typeface="等线" pitchFamily="2" charset="-122"/>
              </a:rPr>
              <a:t>年；</a:t>
            </a:r>
            <a:r>
              <a:rPr lang="en-US" altLang="zh-CN" sz="1600" b="1" dirty="0">
                <a:latin typeface="等线" pitchFamily="2" charset="-122"/>
                <a:ea typeface="等线" pitchFamily="2" charset="-122"/>
                <a:sym typeface="+mn-ea"/>
              </a:rPr>
              <a:t> </a:t>
            </a:r>
            <a:r>
              <a:rPr lang="en-US" altLang="zh-CN" sz="1600" b="1" dirty="0" err="1">
                <a:latin typeface="等线" pitchFamily="2" charset="-122"/>
                <a:ea typeface="等线" pitchFamily="2" charset="-122"/>
                <a:sym typeface="+mn-ea"/>
              </a:rPr>
              <a:t>发电效率</a:t>
            </a:r>
            <a:r>
              <a:rPr lang="zh-CN" altLang="en-US" sz="1600" b="1" dirty="0">
                <a:latin typeface="等线" pitchFamily="2" charset="-122"/>
                <a:ea typeface="等线" pitchFamily="2" charset="-122"/>
                <a:sym typeface="+mn-ea"/>
              </a:rPr>
              <a:t>不断提高，</a:t>
            </a:r>
            <a:r>
              <a:rPr lang="en-US" altLang="zh-CN" sz="1600" b="1" dirty="0">
                <a:latin typeface="等线" pitchFamily="2" charset="-122"/>
                <a:ea typeface="等线" pitchFamily="2" charset="-122"/>
                <a:sym typeface="+mn-ea"/>
              </a:rPr>
              <a:t>2006</a:t>
            </a:r>
            <a:r>
              <a:rPr lang="zh-CN" altLang="en-US" sz="1600" b="1" dirty="0">
                <a:latin typeface="等线" pitchFamily="2" charset="-122"/>
                <a:ea typeface="等线" pitchFamily="2" charset="-122"/>
                <a:sym typeface="+mn-ea"/>
              </a:rPr>
              <a:t>年与美国持平；煤电热电联产机组容量及发电量比重均超过</a:t>
            </a:r>
            <a:r>
              <a:rPr lang="en-US" altLang="zh-CN" sz="1600" b="1" dirty="0">
                <a:latin typeface="等线" pitchFamily="2" charset="-122"/>
                <a:ea typeface="等线" pitchFamily="2" charset="-122"/>
                <a:sym typeface="+mn-ea"/>
              </a:rPr>
              <a:t>50%</a:t>
            </a:r>
            <a:r>
              <a:rPr lang="zh-CN" altLang="en-US" sz="1600" b="1" dirty="0">
                <a:latin typeface="等线" pitchFamily="2" charset="-122"/>
                <a:ea typeface="等线" pitchFamily="2" charset="-122"/>
                <a:sym typeface="+mn-ea"/>
              </a:rPr>
              <a:t>，显著高于发达国家；</a:t>
            </a:r>
            <a:r>
              <a:rPr lang="zh-CN" altLang="zh-CN" sz="1600" b="1" dirty="0">
                <a:latin typeface="等线" pitchFamily="2" charset="-122"/>
                <a:ea typeface="等线" pitchFamily="2" charset="-122"/>
              </a:rPr>
              <a:t>煤电机组的运行可靠性水平在国际上处于领先地位</a:t>
            </a:r>
            <a:r>
              <a:rPr lang="zh-CN" altLang="en-US" sz="1600" b="1" dirty="0">
                <a:latin typeface="等线" pitchFamily="2" charset="-122"/>
                <a:ea typeface="等线" pitchFamily="2" charset="-122"/>
              </a:rPr>
              <a:t>。</a:t>
            </a:r>
          </a:p>
        </p:txBody>
      </p:sp>
      <p:pic>
        <p:nvPicPr>
          <p:cNvPr id="2" name="图片 1">
            <a:extLst>
              <a:ext uri="{FF2B5EF4-FFF2-40B4-BE49-F238E27FC236}">
                <a16:creationId xmlns:a16="http://schemas.microsoft.com/office/drawing/2014/main" id="{DD453B65-BE7E-2562-7194-460459F450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45" y="1337638"/>
            <a:ext cx="3510689" cy="2532274"/>
          </a:xfrm>
          <a:prstGeom prst="rect">
            <a:avLst/>
          </a:prstGeom>
          <a:ln/>
        </p:spPr>
        <p:style>
          <a:lnRef idx="2">
            <a:schemeClr val="accent2"/>
          </a:lnRef>
          <a:fillRef idx="1">
            <a:schemeClr val="lt1"/>
          </a:fillRef>
          <a:effectRef idx="0">
            <a:schemeClr val="accent2"/>
          </a:effectRef>
          <a:fontRef idx="minor">
            <a:schemeClr val="dk1"/>
          </a:fontRef>
        </p:style>
      </p:pic>
      <p:pic>
        <p:nvPicPr>
          <p:cNvPr id="4" name="图片 3">
            <a:extLst>
              <a:ext uri="{FF2B5EF4-FFF2-40B4-BE49-F238E27FC236}">
                <a16:creationId xmlns:a16="http://schemas.microsoft.com/office/drawing/2014/main" id="{E968B8E2-E4E6-AFB5-976A-10F3D93C6FD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6865" y="1337638"/>
            <a:ext cx="3510689" cy="2506874"/>
          </a:xfrm>
          <a:prstGeom prst="rect">
            <a:avLst/>
          </a:prstGeom>
          <a:ln/>
        </p:spPr>
        <p:style>
          <a:lnRef idx="2">
            <a:schemeClr val="accent2"/>
          </a:lnRef>
          <a:fillRef idx="1">
            <a:schemeClr val="lt1"/>
          </a:fillRef>
          <a:effectRef idx="0">
            <a:schemeClr val="accent2"/>
          </a:effectRef>
          <a:fontRef idx="minor">
            <a:schemeClr val="dk1"/>
          </a:fontRef>
        </p:style>
      </p:pic>
      <p:sp>
        <p:nvSpPr>
          <p:cNvPr id="5" name="矩形 4">
            <a:extLst>
              <a:ext uri="{FF2B5EF4-FFF2-40B4-BE49-F238E27FC236}">
                <a16:creationId xmlns:a16="http://schemas.microsoft.com/office/drawing/2014/main" id="{478A3BC1-42F1-F1E2-609C-6C94C4D6A4FA}"/>
              </a:ext>
            </a:extLst>
          </p:cNvPr>
          <p:cNvSpPr/>
          <p:nvPr/>
        </p:nvSpPr>
        <p:spPr>
          <a:xfrm>
            <a:off x="4911966" y="4141431"/>
            <a:ext cx="1954252" cy="276999"/>
          </a:xfrm>
          <a:prstGeom prst="rect">
            <a:avLst/>
          </a:prstGeom>
        </p:spPr>
        <p:txBody>
          <a:bodyPr wrap="square">
            <a:spAutoFit/>
          </a:bodyPr>
          <a:lstStyle/>
          <a:p>
            <a:pPr algn="ctr">
              <a:spcAft>
                <a:spcPts val="0"/>
              </a:spcAft>
            </a:pPr>
            <a:r>
              <a:rPr lang="zh-CN" altLang="zh-CN" sz="12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煤电供热机组综合热效率</a:t>
            </a:r>
          </a:p>
        </p:txBody>
      </p:sp>
      <p:sp>
        <p:nvSpPr>
          <p:cNvPr id="8" name="文本框 7">
            <a:extLst>
              <a:ext uri="{FF2B5EF4-FFF2-40B4-BE49-F238E27FC236}">
                <a16:creationId xmlns:a16="http://schemas.microsoft.com/office/drawing/2014/main" id="{74807650-B8CC-04B6-195C-561F1B943A67}"/>
              </a:ext>
            </a:extLst>
          </p:cNvPr>
          <p:cNvSpPr txBox="1"/>
          <p:nvPr/>
        </p:nvSpPr>
        <p:spPr>
          <a:xfrm>
            <a:off x="452423" y="4144257"/>
            <a:ext cx="3303934"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1200" dirty="0">
                <a:latin typeface="黑体" panose="02010609060101010101" pitchFamily="49" charset="-122"/>
                <a:ea typeface="黑体" panose="02010609060101010101" pitchFamily="49" charset="-122"/>
              </a:rPr>
              <a:t>中国</a:t>
            </a:r>
            <a:r>
              <a:rPr lang="en-US" altLang="zh-CN" sz="1200" dirty="0">
                <a:latin typeface="黑体" panose="02010609060101010101" pitchFamily="49" charset="-122"/>
                <a:ea typeface="黑体" panose="02010609060101010101" pitchFamily="49" charset="-122"/>
              </a:rPr>
              <a:t>2021</a:t>
            </a:r>
            <a:r>
              <a:rPr lang="zh-CN" altLang="en-US" sz="1200" dirty="0">
                <a:latin typeface="黑体" panose="02010609060101010101" pitchFamily="49" charset="-122"/>
                <a:ea typeface="黑体" panose="02010609060101010101" pitchFamily="49" charset="-122"/>
              </a:rPr>
              <a:t>年煤电机组净效率（供电）约</a:t>
            </a:r>
            <a:r>
              <a:rPr lang="en-US" altLang="zh-CN" sz="1200" dirty="0">
                <a:latin typeface="黑体" panose="02010609060101010101" pitchFamily="49" charset="-122"/>
                <a:ea typeface="黑体" panose="02010609060101010101" pitchFamily="49" charset="-122"/>
              </a:rPr>
              <a:t>40.5%</a:t>
            </a:r>
            <a:r>
              <a:rPr lang="zh-CN" altLang="en-US" sz="1200" dirty="0">
                <a:latin typeface="黑体" panose="02010609060101010101" pitchFamily="49" charset="-122"/>
                <a:ea typeface="黑体" panose="02010609060101010101" pitchFamily="49" charset="-122"/>
              </a:rPr>
              <a:t> </a:t>
            </a:r>
          </a:p>
        </p:txBody>
      </p:sp>
      <p:graphicFrame>
        <p:nvGraphicFramePr>
          <p:cNvPr id="9" name="表格 8">
            <a:extLst>
              <a:ext uri="{FF2B5EF4-FFF2-40B4-BE49-F238E27FC236}">
                <a16:creationId xmlns:a16="http://schemas.microsoft.com/office/drawing/2014/main" id="{13AE41C3-2AC2-4BA1-C6FE-498500325D26}"/>
              </a:ext>
            </a:extLst>
          </p:cNvPr>
          <p:cNvGraphicFramePr>
            <a:graphicFrameLocks noGrp="1"/>
          </p:cNvGraphicFramePr>
          <p:nvPr>
            <p:extLst>
              <p:ext uri="{D42A27DB-BD31-4B8C-83A1-F6EECF244321}">
                <p14:modId xmlns:p14="http://schemas.microsoft.com/office/powerpoint/2010/main" val="2735248952"/>
              </p:ext>
            </p:extLst>
          </p:nvPr>
        </p:nvGraphicFramePr>
        <p:xfrm>
          <a:off x="452423" y="4792875"/>
          <a:ext cx="6632998" cy="1518920"/>
        </p:xfrm>
        <a:graphic>
          <a:graphicData uri="http://schemas.openxmlformats.org/drawingml/2006/table">
            <a:tbl>
              <a:tblPr/>
              <a:tblGrid>
                <a:gridCol w="1010423">
                  <a:extLst>
                    <a:ext uri="{9D8B030D-6E8A-4147-A177-3AD203B41FA5}">
                      <a16:colId xmlns:a16="http://schemas.microsoft.com/office/drawing/2014/main" val="20000"/>
                    </a:ext>
                  </a:extLst>
                </a:gridCol>
                <a:gridCol w="1011136">
                  <a:extLst>
                    <a:ext uri="{9D8B030D-6E8A-4147-A177-3AD203B41FA5}">
                      <a16:colId xmlns:a16="http://schemas.microsoft.com/office/drawing/2014/main" val="20001"/>
                    </a:ext>
                  </a:extLst>
                </a:gridCol>
                <a:gridCol w="1069609">
                  <a:extLst>
                    <a:ext uri="{9D8B030D-6E8A-4147-A177-3AD203B41FA5}">
                      <a16:colId xmlns:a16="http://schemas.microsoft.com/office/drawing/2014/main" val="20002"/>
                    </a:ext>
                  </a:extLst>
                </a:gridCol>
                <a:gridCol w="1069609">
                  <a:extLst>
                    <a:ext uri="{9D8B030D-6E8A-4147-A177-3AD203B41FA5}">
                      <a16:colId xmlns:a16="http://schemas.microsoft.com/office/drawing/2014/main" val="20003"/>
                    </a:ext>
                  </a:extLst>
                </a:gridCol>
                <a:gridCol w="749438">
                  <a:extLst>
                    <a:ext uri="{9D8B030D-6E8A-4147-A177-3AD203B41FA5}">
                      <a16:colId xmlns:a16="http://schemas.microsoft.com/office/drawing/2014/main" val="20004"/>
                    </a:ext>
                  </a:extLst>
                </a:gridCol>
                <a:gridCol w="812903">
                  <a:extLst>
                    <a:ext uri="{9D8B030D-6E8A-4147-A177-3AD203B41FA5}">
                      <a16:colId xmlns:a16="http://schemas.microsoft.com/office/drawing/2014/main" val="20005"/>
                    </a:ext>
                  </a:extLst>
                </a:gridCol>
                <a:gridCol w="909880">
                  <a:extLst>
                    <a:ext uri="{9D8B030D-6E8A-4147-A177-3AD203B41FA5}">
                      <a16:colId xmlns:a16="http://schemas.microsoft.com/office/drawing/2014/main" val="20006"/>
                    </a:ext>
                  </a:extLst>
                </a:gridCol>
              </a:tblGrid>
              <a:tr h="379730">
                <a:tc rowSpan="2">
                  <a:txBody>
                    <a:bodyPr/>
                    <a:lstStyle/>
                    <a:p>
                      <a:pPr algn="ctr">
                        <a:spcAft>
                          <a:spcPts val="0"/>
                        </a:spcAft>
                      </a:pPr>
                      <a:endParaRPr lang="en-US" sz="1400" b="1" kern="100" dirty="0">
                        <a:solidFill>
                          <a:srgbClr val="000000"/>
                        </a:solidFill>
                        <a:latin typeface="宋体"/>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zh-CN" sz="1400" b="1" kern="100" dirty="0">
                          <a:solidFill>
                            <a:srgbClr val="FF0000"/>
                          </a:solidFill>
                          <a:latin typeface="等线"/>
                          <a:ea typeface="宋体"/>
                          <a:cs typeface="Times New Roman"/>
                        </a:rPr>
                        <a:t>燃煤机组</a:t>
                      </a:r>
                      <a:endParaRPr lang="zh-CN" sz="1400" b="1" kern="100" dirty="0">
                        <a:solidFill>
                          <a:srgbClr val="FF0000"/>
                        </a:solidFill>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rowSpan="2">
                  <a:txBody>
                    <a:bodyPr/>
                    <a:lstStyle/>
                    <a:p>
                      <a:pPr algn="ctr">
                        <a:spcAft>
                          <a:spcPts val="0"/>
                        </a:spcAft>
                      </a:pPr>
                      <a:r>
                        <a:rPr lang="zh-CN" sz="1400" b="1" kern="100">
                          <a:solidFill>
                            <a:srgbClr val="000000"/>
                          </a:solidFill>
                          <a:latin typeface="等线"/>
                          <a:ea typeface="宋体"/>
                          <a:cs typeface="Times New Roman"/>
                        </a:rPr>
                        <a:t>常规水电</a:t>
                      </a:r>
                      <a:endParaRPr lang="zh-CN" sz="1400" b="1"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100">
                          <a:solidFill>
                            <a:srgbClr val="000000"/>
                          </a:solidFill>
                          <a:latin typeface="等线"/>
                          <a:ea typeface="宋体"/>
                          <a:cs typeface="Times New Roman"/>
                        </a:rPr>
                        <a:t>抽水蓄能</a:t>
                      </a:r>
                      <a:endParaRPr lang="zh-CN" sz="1400" b="1"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b="1" kern="100" dirty="0">
                          <a:solidFill>
                            <a:srgbClr val="000000"/>
                          </a:solidFill>
                          <a:latin typeface="等线"/>
                          <a:ea typeface="宋体"/>
                          <a:cs typeface="Times New Roman"/>
                        </a:rPr>
                        <a:t>核电机组</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9730">
                <a:tc vMerge="1">
                  <a:txBody>
                    <a:bodyPr/>
                    <a:lstStyle/>
                    <a:p>
                      <a:endParaRPr lang="zh-CN" altLang="en-US"/>
                    </a:p>
                  </a:txBody>
                  <a:tcPr/>
                </a:tc>
                <a:tc>
                  <a:txBody>
                    <a:bodyPr/>
                    <a:lstStyle/>
                    <a:p>
                      <a:pPr algn="ctr">
                        <a:spcAft>
                          <a:spcPts val="0"/>
                        </a:spcAft>
                      </a:pPr>
                      <a:r>
                        <a:rPr lang="en-US" sz="1400" b="1" kern="100" dirty="0">
                          <a:solidFill>
                            <a:srgbClr val="FF0000"/>
                          </a:solidFill>
                          <a:latin typeface="宋体"/>
                          <a:ea typeface="等线"/>
                          <a:cs typeface="Times New Roman"/>
                        </a:rPr>
                        <a:t>300MW</a:t>
                      </a:r>
                      <a:r>
                        <a:rPr lang="zh-CN" sz="1400" b="1" kern="100" dirty="0">
                          <a:solidFill>
                            <a:srgbClr val="FF0000"/>
                          </a:solidFill>
                          <a:latin typeface="等线"/>
                          <a:ea typeface="宋体"/>
                          <a:cs typeface="Times New Roman"/>
                        </a:rPr>
                        <a:t>等级</a:t>
                      </a:r>
                      <a:endParaRPr lang="zh-CN" sz="1400" b="1" kern="100" dirty="0">
                        <a:solidFill>
                          <a:srgbClr val="FF0000"/>
                        </a:solidFill>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FF0000"/>
                          </a:solidFill>
                          <a:latin typeface="宋体"/>
                          <a:ea typeface="等线"/>
                          <a:cs typeface="Times New Roman"/>
                        </a:rPr>
                        <a:t>600MW</a:t>
                      </a:r>
                      <a:r>
                        <a:rPr lang="zh-CN" sz="1400" b="1" kern="100" dirty="0">
                          <a:solidFill>
                            <a:srgbClr val="FF0000"/>
                          </a:solidFill>
                          <a:latin typeface="等线"/>
                          <a:ea typeface="宋体"/>
                          <a:cs typeface="Times New Roman"/>
                        </a:rPr>
                        <a:t>等级</a:t>
                      </a:r>
                      <a:endParaRPr lang="zh-CN" sz="1400" b="1" kern="100" dirty="0">
                        <a:solidFill>
                          <a:srgbClr val="FF0000"/>
                        </a:solidFill>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FF0000"/>
                          </a:solidFill>
                          <a:latin typeface="宋体"/>
                          <a:ea typeface="等线"/>
                          <a:cs typeface="Times New Roman"/>
                        </a:rPr>
                        <a:t>1000MW</a:t>
                      </a:r>
                      <a:r>
                        <a:rPr lang="zh-CN" sz="1400" b="1" kern="100" dirty="0">
                          <a:solidFill>
                            <a:srgbClr val="FF0000"/>
                          </a:solidFill>
                          <a:latin typeface="等线"/>
                          <a:ea typeface="宋体"/>
                          <a:cs typeface="Times New Roman"/>
                        </a:rPr>
                        <a:t>等级</a:t>
                      </a:r>
                      <a:endParaRPr lang="zh-CN" sz="1400" b="1" kern="100" dirty="0">
                        <a:solidFill>
                          <a:srgbClr val="FF0000"/>
                        </a:solidFill>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1"/>
                  </a:ext>
                </a:extLst>
              </a:tr>
              <a:tr h="379730">
                <a:tc>
                  <a:txBody>
                    <a:bodyPr/>
                    <a:lstStyle/>
                    <a:p>
                      <a:pPr algn="ctr">
                        <a:spcAft>
                          <a:spcPts val="0"/>
                        </a:spcAft>
                      </a:pPr>
                      <a:r>
                        <a:rPr lang="zh-CN" sz="1400" b="1" kern="100" dirty="0">
                          <a:solidFill>
                            <a:srgbClr val="000000"/>
                          </a:solidFill>
                          <a:latin typeface="等线"/>
                          <a:ea typeface="宋体"/>
                          <a:cs typeface="Times New Roman"/>
                        </a:rPr>
                        <a:t>中国</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a:ea typeface="等线"/>
                          <a:cs typeface="Times New Roman"/>
                        </a:rPr>
                        <a:t>93.03</a:t>
                      </a:r>
                      <a:endParaRPr lang="zh-CN" sz="1400" b="1"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a:ea typeface="等线"/>
                          <a:cs typeface="Times New Roman"/>
                        </a:rPr>
                        <a:t>92.69</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a:ea typeface="等线"/>
                          <a:cs typeface="Times New Roman"/>
                        </a:rPr>
                        <a:t>92.42</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a:ea typeface="等线"/>
                          <a:cs typeface="Times New Roman"/>
                        </a:rPr>
                        <a:t>93.16</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a:ea typeface="等线"/>
                          <a:cs typeface="Times New Roman"/>
                        </a:rPr>
                        <a:t>88.00</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a:ea typeface="等线"/>
                          <a:cs typeface="Times New Roman"/>
                        </a:rPr>
                        <a:t>91.01</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9730">
                <a:tc>
                  <a:txBody>
                    <a:bodyPr/>
                    <a:lstStyle/>
                    <a:p>
                      <a:pPr algn="ctr">
                        <a:spcAft>
                          <a:spcPts val="0"/>
                        </a:spcAft>
                      </a:pPr>
                      <a:r>
                        <a:rPr lang="zh-CN" sz="1400" b="1" kern="100" dirty="0">
                          <a:solidFill>
                            <a:srgbClr val="000000"/>
                          </a:solidFill>
                          <a:latin typeface="等线"/>
                          <a:ea typeface="宋体"/>
                          <a:cs typeface="Times New Roman"/>
                        </a:rPr>
                        <a:t>北美地区</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a:ea typeface="等线"/>
                          <a:cs typeface="Times New Roman"/>
                        </a:rPr>
                        <a:t>76.48</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a:ea typeface="等线"/>
                          <a:cs typeface="Times New Roman"/>
                        </a:rPr>
                        <a:t>79.25</a:t>
                      </a:r>
                      <a:endParaRPr lang="zh-CN" sz="1400" b="1"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a:ea typeface="等线"/>
                          <a:cs typeface="Times New Roman"/>
                        </a:rPr>
                        <a:t>65.14</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a:solidFill>
                            <a:srgbClr val="000000"/>
                          </a:solidFill>
                          <a:latin typeface="宋体"/>
                          <a:ea typeface="等线"/>
                          <a:cs typeface="Times New Roman"/>
                        </a:rPr>
                        <a:t>81.73</a:t>
                      </a:r>
                      <a:endParaRPr lang="zh-CN" sz="1400" b="1"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a:ea typeface="等线"/>
                          <a:cs typeface="Times New Roman"/>
                        </a:rPr>
                        <a:t>78.82</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000000"/>
                          </a:solidFill>
                          <a:latin typeface="宋体"/>
                          <a:ea typeface="等线"/>
                          <a:cs typeface="Times New Roman"/>
                        </a:rPr>
                        <a:t>91.44</a:t>
                      </a:r>
                      <a:endParaRPr lang="zh-CN" sz="1400" b="1"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Rectangle 1">
            <a:extLst>
              <a:ext uri="{FF2B5EF4-FFF2-40B4-BE49-F238E27FC236}">
                <a16:creationId xmlns:a16="http://schemas.microsoft.com/office/drawing/2014/main" id="{F6EC9163-547D-0A20-0DF1-0BA4C55F05EB}"/>
              </a:ext>
            </a:extLst>
          </p:cNvPr>
          <p:cNvSpPr>
            <a:spLocks noChangeArrowheads="1"/>
          </p:cNvSpPr>
          <p:nvPr/>
        </p:nvSpPr>
        <p:spPr bwMode="auto">
          <a:xfrm flipH="1">
            <a:off x="7217832" y="5142244"/>
            <a:ext cx="4557607" cy="116955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04800" algn="l" defTabSz="914400" rtl="0" eaLnBrk="0" fontAlgn="base" latinLnBrk="0" hangingPunct="0">
              <a:lnSpc>
                <a:spcPct val="100000"/>
              </a:lnSpc>
              <a:spcBef>
                <a:spcPct val="0"/>
              </a:spcBef>
              <a:spcAft>
                <a:spcPct val="0"/>
              </a:spcAft>
              <a:buClrTx/>
              <a:buSzTx/>
              <a:buFontTx/>
              <a:buNone/>
              <a:tabLst/>
            </a:pPr>
            <a:r>
              <a:rPr kumimoji="0" lang="zh-CN" sz="14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煤电机组的运行可靠性水平在国际上处于领先地位，中国与北美电力机组的等效可用率情况见表。由表可以看出，</a:t>
            </a:r>
            <a:r>
              <a:rPr kumimoji="0" lang="en-US" altLang="zh-CN" sz="1400" b="1" i="0" u="none" strike="noStrike" cap="none" normalizeH="0" baseline="0" dirty="0">
                <a:ln>
                  <a:noFill/>
                </a:ln>
                <a:solidFill>
                  <a:schemeClr val="tx1"/>
                </a:solidFill>
                <a:effectLst/>
                <a:latin typeface="等线" pitchFamily="2" charset="-122"/>
                <a:ea typeface="宋体" pitchFamily="2" charset="-122"/>
                <a:cs typeface="Times New Roman" pitchFamily="18" charset="0"/>
              </a:rPr>
              <a:t>2019</a:t>
            </a:r>
            <a:r>
              <a:rPr kumimoji="0" lang="zh-CN" altLang="en-US" sz="1400" b="1" i="0" u="none" strike="noStrike" cap="none" normalizeH="0" baseline="0" dirty="0">
                <a:ln>
                  <a:noFill/>
                </a:ln>
                <a:solidFill>
                  <a:schemeClr val="tx1"/>
                </a:solidFill>
                <a:effectLst/>
                <a:latin typeface="宋体" pitchFamily="2" charset="-122"/>
                <a:ea typeface="宋体" pitchFamily="2" charset="-122"/>
                <a:cs typeface="Times New Roman" pitchFamily="18" charset="0"/>
              </a:rPr>
              <a:t>年，中国燃煤机组、常规水电机组、核电机组的等效可用系数都大于</a:t>
            </a:r>
            <a:r>
              <a:rPr kumimoji="0" lang="en-US" altLang="zh-CN" sz="1400" b="1" i="0" u="none" strike="noStrike" cap="none" normalizeH="0" baseline="0" dirty="0">
                <a:ln>
                  <a:noFill/>
                </a:ln>
                <a:solidFill>
                  <a:schemeClr val="tx1"/>
                </a:solidFill>
                <a:effectLst/>
                <a:latin typeface="等线" pitchFamily="2" charset="-122"/>
                <a:ea typeface="宋体" pitchFamily="2" charset="-122"/>
                <a:cs typeface="Times New Roman" pitchFamily="18" charset="0"/>
              </a:rPr>
              <a:t>92%</a:t>
            </a:r>
            <a:r>
              <a:rPr kumimoji="0" lang="zh-CN" altLang="en-US" sz="1400" b="1" i="0" u="none" strike="noStrike" cap="none" normalizeH="0" baseline="0" dirty="0">
                <a:ln>
                  <a:noFill/>
                </a:ln>
                <a:solidFill>
                  <a:schemeClr val="tx1"/>
                </a:solidFill>
                <a:effectLst/>
                <a:latin typeface="宋体" pitchFamily="2" charset="-122"/>
                <a:ea typeface="宋体" pitchFamily="2" charset="-122"/>
                <a:cs typeface="Times New Roman" pitchFamily="18" charset="0"/>
              </a:rPr>
              <a:t>，而北美地区相应机组除核电与中国持平外，其余都低于中国水平。</a:t>
            </a:r>
            <a:endParaRPr kumimoji="0" lang="zh-CN" altLang="en-US" sz="2000" b="1" i="0" u="none" strike="noStrike" cap="none" normalizeH="0" baseline="0" dirty="0">
              <a:ln>
                <a:noFill/>
              </a:ln>
              <a:solidFill>
                <a:schemeClr val="tx1"/>
              </a:solidFill>
              <a:effectLst/>
              <a:latin typeface="Arial" pitchFamily="34" charset="0"/>
              <a:ea typeface="宋体"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4525571" y="1320838"/>
            <a:ext cx="7181828" cy="3928108"/>
            <a:chOff x="800426" y="-118696"/>
            <a:chExt cx="12085886" cy="5961473"/>
          </a:xfrm>
        </p:grpSpPr>
        <p:graphicFrame>
          <p:nvGraphicFramePr>
            <p:cNvPr id="3" name="图表 2">
              <a:extLst>
                <a:ext uri="{FF2B5EF4-FFF2-40B4-BE49-F238E27FC236}">
                  <a16:creationId xmlns:a16="http://schemas.microsoft.com/office/drawing/2014/main" id="{533336DA-B38F-4968-BB22-1FE8589E3E5A}"/>
                </a:ext>
              </a:extLst>
            </p:cNvPr>
            <p:cNvGraphicFramePr/>
            <p:nvPr>
              <p:extLst>
                <p:ext uri="{D42A27DB-BD31-4B8C-83A1-F6EECF244321}">
                  <p14:modId xmlns:p14="http://schemas.microsoft.com/office/powerpoint/2010/main" val="704826197"/>
                </p:ext>
              </p:extLst>
            </p:nvPr>
          </p:nvGraphicFramePr>
          <p:xfrm>
            <a:off x="800426" y="-118696"/>
            <a:ext cx="12085886" cy="596147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5763863" y="3606904"/>
              <a:ext cx="1911016" cy="389344"/>
            </a:xfrm>
            <a:prstGeom prst="rect">
              <a:avLst/>
            </a:prstGeom>
            <a:noFill/>
          </p:spPr>
          <p:txBody>
            <a:bodyPr wrap="square" rtlCol="0">
              <a:spAutoFit/>
            </a:bodyPr>
            <a:lstStyle/>
            <a:p>
              <a:r>
                <a:rPr lang="zh-CN" altLang="en-US" sz="1067" dirty="0">
                  <a:latin typeface="等线" pitchFamily="2" charset="-122"/>
                  <a:ea typeface="等线" pitchFamily="2" charset="-122"/>
                </a:rPr>
                <a:t>颗粒物物</a:t>
              </a:r>
            </a:p>
          </p:txBody>
        </p:sp>
        <p:sp>
          <p:nvSpPr>
            <p:cNvPr id="21" name="TextBox 20"/>
            <p:cNvSpPr txBox="1"/>
            <p:nvPr/>
          </p:nvSpPr>
          <p:spPr>
            <a:xfrm>
              <a:off x="7502130" y="626721"/>
              <a:ext cx="1934029" cy="389344"/>
            </a:xfrm>
            <a:prstGeom prst="rect">
              <a:avLst/>
            </a:prstGeom>
            <a:noFill/>
          </p:spPr>
          <p:txBody>
            <a:bodyPr wrap="square" rtlCol="0">
              <a:spAutoFit/>
            </a:bodyPr>
            <a:lstStyle/>
            <a:p>
              <a:r>
                <a:rPr lang="zh-CN" altLang="en-US" sz="1067" dirty="0">
                  <a:latin typeface="等线" pitchFamily="2" charset="-122"/>
                  <a:ea typeface="等线" pitchFamily="2" charset="-122"/>
                </a:rPr>
                <a:t>二氧化硫</a:t>
              </a:r>
            </a:p>
          </p:txBody>
        </p:sp>
        <p:sp>
          <p:nvSpPr>
            <p:cNvPr id="22" name="TextBox 21"/>
            <p:cNvSpPr txBox="1"/>
            <p:nvPr/>
          </p:nvSpPr>
          <p:spPr>
            <a:xfrm>
              <a:off x="10345300" y="665832"/>
              <a:ext cx="1529632" cy="389344"/>
            </a:xfrm>
            <a:prstGeom prst="rect">
              <a:avLst/>
            </a:prstGeom>
            <a:noFill/>
          </p:spPr>
          <p:txBody>
            <a:bodyPr wrap="square" rtlCol="0">
              <a:spAutoFit/>
            </a:bodyPr>
            <a:lstStyle/>
            <a:p>
              <a:r>
                <a:rPr lang="zh-CN" altLang="en-US" sz="1067" dirty="0">
                  <a:latin typeface="等线" pitchFamily="2" charset="-122"/>
                  <a:ea typeface="等线" pitchFamily="2" charset="-122"/>
                </a:rPr>
                <a:t>人均</a:t>
              </a:r>
              <a:r>
                <a:rPr lang="en-US" altLang="zh-CN" sz="1067" dirty="0">
                  <a:latin typeface="等线" pitchFamily="2" charset="-122"/>
                  <a:ea typeface="等线" pitchFamily="2" charset="-122"/>
                </a:rPr>
                <a:t>GDP</a:t>
              </a:r>
              <a:endParaRPr lang="zh-CN" altLang="en-US" sz="1067" dirty="0">
                <a:latin typeface="等线" pitchFamily="2" charset="-122"/>
                <a:ea typeface="等线" pitchFamily="2" charset="-122"/>
              </a:endParaRPr>
            </a:p>
          </p:txBody>
        </p:sp>
        <p:sp>
          <p:nvSpPr>
            <p:cNvPr id="23" name="TextBox 22"/>
            <p:cNvSpPr txBox="1"/>
            <p:nvPr/>
          </p:nvSpPr>
          <p:spPr>
            <a:xfrm>
              <a:off x="7502130" y="2707499"/>
              <a:ext cx="1609711" cy="389344"/>
            </a:xfrm>
            <a:prstGeom prst="rect">
              <a:avLst/>
            </a:prstGeom>
            <a:noFill/>
          </p:spPr>
          <p:txBody>
            <a:bodyPr wrap="square" rtlCol="0">
              <a:spAutoFit/>
            </a:bodyPr>
            <a:lstStyle/>
            <a:p>
              <a:r>
                <a:rPr lang="zh-CN" altLang="en-US" sz="1067" dirty="0">
                  <a:latin typeface="等线" pitchFamily="2" charset="-122"/>
                  <a:ea typeface="等线" pitchFamily="2" charset="-122"/>
                </a:rPr>
                <a:t>氮氧化物</a:t>
              </a:r>
            </a:p>
          </p:txBody>
        </p:sp>
        <p:sp>
          <p:nvSpPr>
            <p:cNvPr id="26" name="TextBox 25"/>
            <p:cNvSpPr txBox="1"/>
            <p:nvPr/>
          </p:nvSpPr>
          <p:spPr>
            <a:xfrm>
              <a:off x="7394931" y="1589010"/>
              <a:ext cx="1716910" cy="389344"/>
            </a:xfrm>
            <a:prstGeom prst="rect">
              <a:avLst/>
            </a:prstGeom>
            <a:noFill/>
          </p:spPr>
          <p:txBody>
            <a:bodyPr wrap="square" rtlCol="0">
              <a:spAutoFit/>
            </a:bodyPr>
            <a:lstStyle/>
            <a:p>
              <a:r>
                <a:rPr lang="zh-CN" altLang="en-US" sz="1067" dirty="0">
                  <a:latin typeface="等线" pitchFamily="2" charset="-122"/>
                  <a:ea typeface="等线" pitchFamily="2" charset="-122"/>
                </a:rPr>
                <a:t>火电碳强度</a:t>
              </a:r>
            </a:p>
          </p:txBody>
        </p:sp>
        <p:sp>
          <p:nvSpPr>
            <p:cNvPr id="27" name="TextBox 26"/>
            <p:cNvSpPr txBox="1"/>
            <p:nvPr/>
          </p:nvSpPr>
          <p:spPr>
            <a:xfrm>
              <a:off x="6964029" y="3305601"/>
              <a:ext cx="1805699" cy="389344"/>
            </a:xfrm>
            <a:prstGeom prst="rect">
              <a:avLst/>
            </a:prstGeom>
            <a:noFill/>
          </p:spPr>
          <p:txBody>
            <a:bodyPr wrap="square" rtlCol="0">
              <a:spAutoFit/>
            </a:bodyPr>
            <a:lstStyle/>
            <a:p>
              <a:r>
                <a:rPr lang="zh-CN" altLang="en-US" sz="1067" dirty="0">
                  <a:latin typeface="等线" pitchFamily="2" charset="-122"/>
                  <a:ea typeface="等线" pitchFamily="2" charset="-122"/>
                </a:rPr>
                <a:t>火电发电量</a:t>
              </a:r>
            </a:p>
          </p:txBody>
        </p:sp>
      </p:grpSp>
      <p:sp>
        <p:nvSpPr>
          <p:cNvPr id="29" name="矩形 28">
            <a:extLst>
              <a:ext uri="{FF2B5EF4-FFF2-40B4-BE49-F238E27FC236}">
                <a16:creationId xmlns:a16="http://schemas.microsoft.com/office/drawing/2014/main" id="{14DA5817-0204-6E47-925A-096C4439FC00}"/>
              </a:ext>
            </a:extLst>
          </p:cNvPr>
          <p:cNvSpPr/>
          <p:nvPr/>
        </p:nvSpPr>
        <p:spPr>
          <a:xfrm>
            <a:off x="4998090" y="5483259"/>
            <a:ext cx="6256841" cy="276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lvl="0"/>
            <a:r>
              <a:rPr lang="en-US" altLang="zh-CN" sz="12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rPr>
              <a:t>  </a:t>
            </a:r>
            <a:r>
              <a:rPr lang="zh-CN" altLang="en-US" sz="12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rPr>
              <a:t>人均</a:t>
            </a:r>
            <a:r>
              <a:rPr lang="en-US" altLang="zh-CN" sz="12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rPr>
              <a:t>GDP</a:t>
            </a:r>
            <a:r>
              <a:rPr lang="zh-CN" altLang="en-US" sz="12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rPr>
              <a:t>、火电发电量、颗粒物、二氧化硫、氮氧化物总排放量及单位发电量碳排放强度</a:t>
            </a:r>
            <a:endParaRPr lang="zh-CN" altLang="zh-CN" sz="12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endParaRPr>
          </a:p>
        </p:txBody>
      </p:sp>
      <p:sp>
        <p:nvSpPr>
          <p:cNvPr id="11" name="矩形 10"/>
          <p:cNvSpPr/>
          <p:nvPr/>
        </p:nvSpPr>
        <p:spPr>
          <a:xfrm>
            <a:off x="59267" y="25884"/>
            <a:ext cx="11459633" cy="793487"/>
          </a:xfrm>
          <a:prstGeom prst="rect">
            <a:avLst/>
          </a:prstGeom>
        </p:spPr>
        <p:txBody>
          <a:bodyPr wrap="square">
            <a:spAutoFit/>
          </a:bodyPr>
          <a:lstStyle/>
          <a:p>
            <a:pPr lvl="1">
              <a:lnSpc>
                <a:spcPct val="150000"/>
              </a:lnSpc>
            </a:pPr>
            <a:r>
              <a:rPr lang="en-US" altLang="zh-CN" sz="1600" b="1" dirty="0">
                <a:latin typeface="等线" pitchFamily="2" charset="-122"/>
                <a:ea typeface="等线" pitchFamily="2" charset="-122"/>
                <a:sym typeface="+mn-ea"/>
              </a:rPr>
              <a:t>6</a:t>
            </a:r>
            <a:r>
              <a:rPr lang="zh-CN" altLang="en-US" sz="1600" b="1" dirty="0">
                <a:latin typeface="等线" pitchFamily="2" charset="-122"/>
                <a:ea typeface="等线" pitchFamily="2" charset="-122"/>
                <a:sym typeface="+mn-ea"/>
              </a:rPr>
              <a:t>、燃煤电厂排放的烟尘、二氧化碳、氮氧化物等</a:t>
            </a:r>
            <a:r>
              <a:rPr lang="en-US" altLang="zh-CN" sz="1600" b="1" dirty="0">
                <a:latin typeface="等线" pitchFamily="2" charset="-122"/>
                <a:ea typeface="等线" pitchFamily="2" charset="-122"/>
                <a:sym typeface="+mn-ea"/>
              </a:rPr>
              <a:t>3</a:t>
            </a:r>
            <a:r>
              <a:rPr lang="zh-CN" altLang="en-US" sz="1600" b="1" dirty="0">
                <a:latin typeface="等线" pitchFamily="2" charset="-122"/>
                <a:ea typeface="等线" pitchFamily="2" charset="-122"/>
                <a:sym typeface="+mn-ea"/>
              </a:rPr>
              <a:t>项常规污染物已与煤电发展脱钩，污染控制技术世界先进，</a:t>
            </a:r>
            <a:r>
              <a:rPr lang="en-US" altLang="zh-CN" sz="1600" b="1" dirty="0">
                <a:latin typeface="等线" pitchFamily="2" charset="-122"/>
                <a:ea typeface="等线" pitchFamily="2" charset="-122"/>
                <a:sym typeface="+mn-ea"/>
              </a:rPr>
              <a:t>3</a:t>
            </a:r>
            <a:r>
              <a:rPr lang="zh-CN" altLang="en-US" sz="1600" b="1" dirty="0">
                <a:latin typeface="等线" pitchFamily="2" charset="-122"/>
                <a:ea typeface="等线" pitchFamily="2" charset="-122"/>
                <a:sym typeface="+mn-ea"/>
              </a:rPr>
              <a:t>种污染物排放总量减少到峰值时的</a:t>
            </a:r>
            <a:r>
              <a:rPr lang="en-US" altLang="zh-CN" sz="1600" b="1" dirty="0">
                <a:latin typeface="等线" pitchFamily="2" charset="-122"/>
                <a:ea typeface="等线" pitchFamily="2" charset="-122"/>
                <a:sym typeface="+mn-ea"/>
              </a:rPr>
              <a:t>6%</a:t>
            </a:r>
            <a:r>
              <a:rPr lang="zh-CN" altLang="en-US" sz="1600" b="1" dirty="0">
                <a:latin typeface="等线" pitchFamily="2" charset="-122"/>
                <a:ea typeface="等线" pitchFamily="2" charset="-122"/>
                <a:sym typeface="+mn-ea"/>
              </a:rPr>
              <a:t>。二氧化碳排放强度显著降低。污染物与碳排放强度为各国煤电最低值。</a:t>
            </a:r>
            <a:endParaRPr lang="en-US" altLang="zh-CN" sz="1600" b="1" dirty="0">
              <a:latin typeface="等线" pitchFamily="2" charset="-122"/>
              <a:ea typeface="等线" pitchFamily="2" charset="-122"/>
              <a:sym typeface="+mn-ea"/>
            </a:endParaRPr>
          </a:p>
        </p:txBody>
      </p:sp>
      <p:sp>
        <p:nvSpPr>
          <p:cNvPr id="4" name="矩形 3"/>
          <p:cNvSpPr/>
          <p:nvPr/>
        </p:nvSpPr>
        <p:spPr>
          <a:xfrm>
            <a:off x="484601" y="1172393"/>
            <a:ext cx="4061021"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80990" indent="-380990">
              <a:lnSpc>
                <a:spcPct val="150000"/>
              </a:lnSpc>
              <a:buFont typeface="Wingdings" panose="05000000000000000000" pitchFamily="2" charset="2"/>
              <a:buChar char="l"/>
            </a:pPr>
            <a:r>
              <a:rPr lang="en-US" altLang="zh-CN" sz="1400" dirty="0">
                <a:latin typeface="Helvetica Neue"/>
              </a:rPr>
              <a:t>2021</a:t>
            </a:r>
            <a:r>
              <a:rPr lang="zh-CN" altLang="en-US" sz="1400" dirty="0">
                <a:latin typeface="Helvetica Neue"/>
              </a:rPr>
              <a:t>年，全国电力烟尘、二氧化硫、氮氧化物排放量分别约为</a:t>
            </a:r>
            <a:r>
              <a:rPr lang="en-US" altLang="zh-CN" sz="1400" dirty="0">
                <a:latin typeface="Helvetica Neue"/>
              </a:rPr>
              <a:t>12.3</a:t>
            </a:r>
            <a:r>
              <a:rPr lang="zh-CN" altLang="en-US" sz="1400" dirty="0">
                <a:latin typeface="Helvetica Neue"/>
              </a:rPr>
              <a:t>万吨、 </a:t>
            </a:r>
            <a:r>
              <a:rPr lang="en-US" altLang="zh-CN" sz="1400" dirty="0">
                <a:latin typeface="Helvetica Neue"/>
              </a:rPr>
              <a:t>54.7</a:t>
            </a:r>
            <a:r>
              <a:rPr lang="zh-CN" altLang="en-US" sz="1400" dirty="0">
                <a:latin typeface="Helvetica Neue"/>
              </a:rPr>
              <a:t>万吨、</a:t>
            </a:r>
            <a:r>
              <a:rPr lang="en-US" altLang="zh-CN" sz="1400" dirty="0">
                <a:latin typeface="Helvetica Neue"/>
              </a:rPr>
              <a:t>86.2</a:t>
            </a:r>
            <a:r>
              <a:rPr lang="zh-CN" altLang="en-US" sz="1400" dirty="0">
                <a:latin typeface="Helvetica Neue"/>
              </a:rPr>
              <a:t>万吨</a:t>
            </a:r>
            <a:r>
              <a:rPr lang="zh-CN" altLang="en-US" sz="1400" dirty="0">
                <a:solidFill>
                  <a:srgbClr val="FF0000"/>
                </a:solidFill>
                <a:latin typeface="Helvetica Neue"/>
              </a:rPr>
              <a:t>（合计</a:t>
            </a:r>
            <a:r>
              <a:rPr lang="en-US" altLang="zh-CN" sz="1400" dirty="0">
                <a:solidFill>
                  <a:srgbClr val="FF0000"/>
                </a:solidFill>
                <a:latin typeface="Helvetica Neue"/>
              </a:rPr>
              <a:t>153</a:t>
            </a:r>
            <a:r>
              <a:rPr lang="zh-CN" altLang="en-US" sz="1400" dirty="0">
                <a:solidFill>
                  <a:srgbClr val="FF0000"/>
                </a:solidFill>
                <a:latin typeface="Helvetica Neue"/>
              </a:rPr>
              <a:t>万吨，比</a:t>
            </a:r>
            <a:r>
              <a:rPr lang="en-US" altLang="zh-CN" sz="1400" dirty="0">
                <a:solidFill>
                  <a:srgbClr val="FF0000"/>
                </a:solidFill>
                <a:latin typeface="Helvetica Neue"/>
              </a:rPr>
              <a:t>2010</a:t>
            </a:r>
            <a:r>
              <a:rPr lang="zh-CN" altLang="en-US" sz="1400" dirty="0">
                <a:solidFill>
                  <a:srgbClr val="FF0000"/>
                </a:solidFill>
                <a:latin typeface="Helvetica Neue"/>
              </a:rPr>
              <a:t>年时的排放峰值降低了约</a:t>
            </a:r>
            <a:r>
              <a:rPr lang="en-US" altLang="zh-CN" sz="1400" dirty="0">
                <a:solidFill>
                  <a:srgbClr val="FF0000"/>
                </a:solidFill>
                <a:latin typeface="Helvetica Neue"/>
              </a:rPr>
              <a:t>93%</a:t>
            </a:r>
            <a:r>
              <a:rPr lang="zh-CN" altLang="en-US" sz="1400" dirty="0">
                <a:solidFill>
                  <a:srgbClr val="FF0000"/>
                </a:solidFill>
                <a:latin typeface="Helvetica Neue"/>
              </a:rPr>
              <a:t>）</a:t>
            </a:r>
            <a:endParaRPr lang="en-US" altLang="zh-CN" sz="1400" dirty="0">
              <a:solidFill>
                <a:srgbClr val="FF0000"/>
              </a:solidFill>
              <a:latin typeface="Helvetica Neue"/>
            </a:endParaRPr>
          </a:p>
          <a:p>
            <a:pPr marL="380990" indent="-380990">
              <a:lnSpc>
                <a:spcPct val="150000"/>
              </a:lnSpc>
              <a:buFont typeface="Wingdings" panose="05000000000000000000" pitchFamily="2" charset="2"/>
              <a:buChar char="l"/>
            </a:pPr>
            <a:r>
              <a:rPr lang="zh-CN" altLang="en-US" sz="1400" dirty="0">
                <a:latin typeface="Helvetica Neue"/>
              </a:rPr>
              <a:t>单位火电发电量烟尘、二氧化硫、氮氧化物排放量分别为 </a:t>
            </a:r>
            <a:r>
              <a:rPr lang="en-US" altLang="zh-CN" sz="1400" dirty="0">
                <a:latin typeface="Helvetica Neue"/>
              </a:rPr>
              <a:t>22</a:t>
            </a:r>
            <a:r>
              <a:rPr lang="zh-CN" altLang="en-US" sz="1400" dirty="0">
                <a:latin typeface="Helvetica Neue"/>
              </a:rPr>
              <a:t>毫克</a:t>
            </a:r>
            <a:r>
              <a:rPr lang="en-US" altLang="zh-CN" sz="1400" dirty="0">
                <a:latin typeface="Helvetica Neue"/>
              </a:rPr>
              <a:t>/</a:t>
            </a:r>
            <a:r>
              <a:rPr lang="zh-CN" altLang="en-US" sz="1400" dirty="0">
                <a:latin typeface="Helvetica Neue"/>
              </a:rPr>
              <a:t>千瓦时、 </a:t>
            </a:r>
            <a:r>
              <a:rPr lang="en-US" altLang="zh-CN" sz="1400" dirty="0">
                <a:latin typeface="Helvetica Neue"/>
              </a:rPr>
              <a:t>101</a:t>
            </a:r>
            <a:r>
              <a:rPr lang="zh-CN" altLang="en-US" sz="1400" dirty="0">
                <a:latin typeface="Helvetica Neue"/>
              </a:rPr>
              <a:t>毫克</a:t>
            </a:r>
            <a:r>
              <a:rPr lang="en-US" altLang="zh-CN" sz="1400" dirty="0">
                <a:latin typeface="Helvetica Neue"/>
              </a:rPr>
              <a:t>/</a:t>
            </a:r>
            <a:r>
              <a:rPr lang="zh-CN" altLang="en-US" sz="1400" dirty="0">
                <a:latin typeface="Helvetica Neue"/>
              </a:rPr>
              <a:t>千瓦时、 </a:t>
            </a:r>
            <a:r>
              <a:rPr lang="en-US" altLang="zh-CN" sz="1400" dirty="0">
                <a:latin typeface="Helvetica Neue"/>
              </a:rPr>
              <a:t>152</a:t>
            </a:r>
            <a:r>
              <a:rPr lang="zh-CN" altLang="en-US" sz="1400" dirty="0">
                <a:latin typeface="Helvetica Neue"/>
              </a:rPr>
              <a:t>毫克</a:t>
            </a:r>
            <a:r>
              <a:rPr lang="en-US" altLang="zh-CN" sz="1400" dirty="0">
                <a:latin typeface="Helvetica Neue"/>
              </a:rPr>
              <a:t>/</a:t>
            </a:r>
            <a:r>
              <a:rPr lang="zh-CN" altLang="en-US" sz="1400" dirty="0">
                <a:latin typeface="Helvetica Neue"/>
              </a:rPr>
              <a:t>千瓦时</a:t>
            </a:r>
            <a:endParaRPr lang="en-US" altLang="zh-CN" sz="1400" dirty="0">
              <a:latin typeface="Helvetica Neue"/>
            </a:endParaRPr>
          </a:p>
          <a:p>
            <a:pPr marL="380990" indent="-380990">
              <a:lnSpc>
                <a:spcPct val="150000"/>
              </a:lnSpc>
              <a:buFont typeface="Wingdings" panose="05000000000000000000" pitchFamily="2" charset="2"/>
              <a:buChar char="l"/>
            </a:pPr>
            <a:r>
              <a:rPr lang="zh-CN" altLang="en-US" sz="1400" dirty="0">
                <a:latin typeface="Helvetica Neue"/>
              </a:rPr>
              <a:t>全国单位火电发电量二氧化碳排放约为</a:t>
            </a:r>
            <a:r>
              <a:rPr lang="en-US" altLang="zh-CN" sz="1400" dirty="0">
                <a:solidFill>
                  <a:srgbClr val="FF0000"/>
                </a:solidFill>
                <a:latin typeface="Helvetica Neue"/>
              </a:rPr>
              <a:t>828</a:t>
            </a:r>
            <a:r>
              <a:rPr lang="zh-CN" altLang="en-US" sz="1400" dirty="0">
                <a:solidFill>
                  <a:srgbClr val="FF0000"/>
                </a:solidFill>
                <a:latin typeface="Helvetica Neue"/>
              </a:rPr>
              <a:t>克</a:t>
            </a:r>
            <a:r>
              <a:rPr lang="en-US" altLang="zh-CN" sz="1400" dirty="0">
                <a:solidFill>
                  <a:srgbClr val="FF0000"/>
                </a:solidFill>
                <a:latin typeface="Helvetica Neue"/>
              </a:rPr>
              <a:t>/</a:t>
            </a:r>
            <a:r>
              <a:rPr lang="zh-CN" altLang="en-US" sz="1400" dirty="0">
                <a:solidFill>
                  <a:srgbClr val="FF0000"/>
                </a:solidFill>
                <a:latin typeface="Helvetica Neue"/>
              </a:rPr>
              <a:t>千瓦时，比</a:t>
            </a:r>
            <a:r>
              <a:rPr lang="en-US" altLang="zh-CN" sz="1400" dirty="0">
                <a:solidFill>
                  <a:srgbClr val="FF0000"/>
                </a:solidFill>
                <a:latin typeface="Helvetica Neue"/>
              </a:rPr>
              <a:t>2005</a:t>
            </a:r>
            <a:r>
              <a:rPr lang="zh-CN" altLang="en-US" sz="1400" dirty="0">
                <a:solidFill>
                  <a:srgbClr val="FF0000"/>
                </a:solidFill>
                <a:latin typeface="Helvetica Neue"/>
              </a:rPr>
              <a:t>年降低</a:t>
            </a:r>
            <a:r>
              <a:rPr lang="en-US" altLang="zh-CN" sz="1400" dirty="0">
                <a:solidFill>
                  <a:srgbClr val="FF0000"/>
                </a:solidFill>
                <a:latin typeface="Helvetica Neue"/>
              </a:rPr>
              <a:t>21.0%——</a:t>
            </a:r>
            <a:r>
              <a:rPr lang="zh-CN" altLang="en-US" sz="1400" dirty="0">
                <a:solidFill>
                  <a:srgbClr val="FF0000"/>
                </a:solidFill>
                <a:latin typeface="Helvetica Neue"/>
              </a:rPr>
              <a:t>体现技术水平</a:t>
            </a:r>
            <a:endParaRPr lang="en-US" altLang="zh-CN" sz="1400" dirty="0">
              <a:solidFill>
                <a:srgbClr val="FF0000"/>
              </a:solidFill>
              <a:latin typeface="Helvetica Neue"/>
            </a:endParaRPr>
          </a:p>
          <a:p>
            <a:pPr marL="380990" indent="-380990">
              <a:lnSpc>
                <a:spcPct val="150000"/>
              </a:lnSpc>
              <a:buFont typeface="Wingdings" panose="05000000000000000000" pitchFamily="2" charset="2"/>
              <a:buChar char="l"/>
            </a:pPr>
            <a:r>
              <a:rPr lang="zh-CN" altLang="en-US" sz="1400" dirty="0">
                <a:latin typeface="Helvetica Neue"/>
              </a:rPr>
              <a:t>全国单位发电量二氧化碳排放约为</a:t>
            </a:r>
            <a:r>
              <a:rPr lang="en-US" altLang="zh-CN" sz="1400" dirty="0">
                <a:solidFill>
                  <a:srgbClr val="FF0000"/>
                </a:solidFill>
                <a:latin typeface="Helvetica Neue"/>
              </a:rPr>
              <a:t>558</a:t>
            </a:r>
            <a:r>
              <a:rPr lang="zh-CN" altLang="en-US" sz="1400" dirty="0">
                <a:solidFill>
                  <a:srgbClr val="FF0000"/>
                </a:solidFill>
                <a:latin typeface="Helvetica Neue"/>
              </a:rPr>
              <a:t>克</a:t>
            </a:r>
            <a:r>
              <a:rPr lang="en-US" altLang="zh-CN" sz="1400" dirty="0">
                <a:solidFill>
                  <a:srgbClr val="FF0000"/>
                </a:solidFill>
                <a:latin typeface="Helvetica Neue"/>
              </a:rPr>
              <a:t>/</a:t>
            </a:r>
            <a:r>
              <a:rPr lang="zh-CN" altLang="en-US" sz="1400" dirty="0">
                <a:solidFill>
                  <a:srgbClr val="FF0000"/>
                </a:solidFill>
                <a:latin typeface="Helvetica Neue"/>
              </a:rPr>
              <a:t>千瓦时</a:t>
            </a:r>
            <a:r>
              <a:rPr lang="zh-CN" altLang="en-US" sz="1400" dirty="0">
                <a:latin typeface="Helvetica Neue"/>
              </a:rPr>
              <a:t>，</a:t>
            </a:r>
            <a:r>
              <a:rPr lang="zh-CN" altLang="en-US" sz="1400" dirty="0">
                <a:solidFill>
                  <a:srgbClr val="FF0000"/>
                </a:solidFill>
                <a:latin typeface="Helvetica Neue"/>
              </a:rPr>
              <a:t>比</a:t>
            </a:r>
            <a:r>
              <a:rPr lang="en-US" altLang="zh-CN" sz="1400" dirty="0">
                <a:solidFill>
                  <a:srgbClr val="FF0000"/>
                </a:solidFill>
                <a:latin typeface="Helvetica Neue"/>
              </a:rPr>
              <a:t>2005</a:t>
            </a:r>
            <a:r>
              <a:rPr lang="zh-CN" altLang="en-US" sz="1400" dirty="0">
                <a:solidFill>
                  <a:srgbClr val="FF0000"/>
                </a:solidFill>
                <a:latin typeface="Helvetica Neue"/>
              </a:rPr>
              <a:t>年降低 </a:t>
            </a:r>
            <a:r>
              <a:rPr lang="en-US" altLang="zh-CN" sz="1400" dirty="0">
                <a:solidFill>
                  <a:srgbClr val="FF0000"/>
                </a:solidFill>
                <a:latin typeface="Helvetica Neue"/>
              </a:rPr>
              <a:t>35.0%——</a:t>
            </a:r>
            <a:r>
              <a:rPr lang="zh-CN" altLang="en-US" sz="1400" dirty="0">
                <a:solidFill>
                  <a:srgbClr val="FF0000"/>
                </a:solidFill>
                <a:latin typeface="Helvetica Neue"/>
              </a:rPr>
              <a:t>体现结构</a:t>
            </a:r>
            <a:endParaRPr lang="en-US" altLang="zh-CN" sz="1400" dirty="0">
              <a:solidFill>
                <a:srgbClr val="FF0000"/>
              </a:solidFill>
              <a:latin typeface="Helvetica Neue"/>
            </a:endParaRPr>
          </a:p>
          <a:p>
            <a:pPr marL="380990" indent="-380990">
              <a:lnSpc>
                <a:spcPct val="150000"/>
              </a:lnSpc>
              <a:buFont typeface="Wingdings" panose="05000000000000000000" pitchFamily="2" charset="2"/>
              <a:buChar char="l"/>
            </a:pPr>
            <a:r>
              <a:rPr lang="zh-CN" altLang="en-US" sz="1400" dirty="0">
                <a:latin typeface="Helvetica Neue"/>
              </a:rPr>
              <a:t>以</a:t>
            </a:r>
            <a:r>
              <a:rPr lang="en-US" altLang="zh-CN" sz="1400" dirty="0">
                <a:latin typeface="Helvetica Neue"/>
              </a:rPr>
              <a:t>2005</a:t>
            </a:r>
            <a:r>
              <a:rPr lang="zh-CN" altLang="en-US" sz="1400" dirty="0">
                <a:latin typeface="Helvetica Neue"/>
              </a:rPr>
              <a:t>年为基准年，从</a:t>
            </a:r>
            <a:r>
              <a:rPr lang="en-US" altLang="zh-CN" sz="1400" dirty="0">
                <a:latin typeface="Helvetica Neue"/>
              </a:rPr>
              <a:t>2006</a:t>
            </a:r>
            <a:r>
              <a:rPr lang="zh-CN" altLang="en-US" sz="1400" dirty="0">
                <a:latin typeface="Helvetica Neue"/>
              </a:rPr>
              <a:t>年到</a:t>
            </a:r>
            <a:r>
              <a:rPr lang="en-US" altLang="zh-CN" sz="1400" dirty="0">
                <a:latin typeface="Helvetica Neue"/>
              </a:rPr>
              <a:t>2021</a:t>
            </a:r>
            <a:r>
              <a:rPr lang="zh-CN" altLang="en-US" sz="1400" dirty="0">
                <a:latin typeface="Helvetica Neue"/>
              </a:rPr>
              <a:t>年，通过发展非化石能源，降低供电煤耗和线损率等措施，</a:t>
            </a:r>
            <a:r>
              <a:rPr lang="zh-CN" altLang="en-US" sz="1400" dirty="0">
                <a:solidFill>
                  <a:srgbClr val="FF0000"/>
                </a:solidFill>
                <a:latin typeface="Helvetica Neue"/>
              </a:rPr>
              <a:t>电力行业累计减少二氧化碳排放量约为</a:t>
            </a:r>
            <a:r>
              <a:rPr lang="en-US" altLang="zh-CN" sz="1400" dirty="0">
                <a:solidFill>
                  <a:srgbClr val="FF0000"/>
                </a:solidFill>
                <a:latin typeface="Helvetica Neue"/>
              </a:rPr>
              <a:t>215.1</a:t>
            </a:r>
            <a:r>
              <a:rPr lang="zh-CN" altLang="en-US" sz="1400" dirty="0">
                <a:solidFill>
                  <a:srgbClr val="FF0000"/>
                </a:solidFill>
                <a:latin typeface="Helvetica Neue"/>
              </a:rPr>
              <a:t>亿吨</a:t>
            </a:r>
            <a:r>
              <a:rPr lang="zh-CN" altLang="en-US" sz="1400" dirty="0">
                <a:latin typeface="Helvetica Neue"/>
              </a:rPr>
              <a:t>。</a:t>
            </a:r>
            <a:endParaRPr lang="en-US" altLang="zh-CN" sz="1400" dirty="0">
              <a:latin typeface="Helvetica Neue"/>
            </a:endParaRPr>
          </a:p>
        </p:txBody>
      </p:sp>
      <p:sp>
        <p:nvSpPr>
          <p:cNvPr id="13" name="矩形 12">
            <a:extLst>
              <a:ext uri="{FF2B5EF4-FFF2-40B4-BE49-F238E27FC236}">
                <a16:creationId xmlns:a16="http://schemas.microsoft.com/office/drawing/2014/main" id="{14DA5817-0204-6E47-925A-096C4439FC00}"/>
              </a:ext>
            </a:extLst>
          </p:cNvPr>
          <p:cNvSpPr/>
          <p:nvPr/>
        </p:nvSpPr>
        <p:spPr>
          <a:xfrm>
            <a:off x="5080103" y="6123490"/>
            <a:ext cx="5849678" cy="307777"/>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lvl="0"/>
            <a:r>
              <a:rPr lang="en-US" altLang="zh-CN" sz="14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rPr>
              <a:t>  </a:t>
            </a:r>
            <a:r>
              <a:rPr lang="zh-CN" altLang="en-US" sz="14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rPr>
              <a:t>根据中国电力企业联合会</a:t>
            </a:r>
            <a:r>
              <a:rPr lang="en-US" altLang="zh-CN" sz="14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rPr>
              <a:t>《</a:t>
            </a:r>
            <a:r>
              <a:rPr lang="zh-CN" altLang="en-US" sz="14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rPr>
              <a:t>中国电力行业年度发展报告</a:t>
            </a:r>
            <a:r>
              <a:rPr lang="en-US" altLang="zh-CN" sz="14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rPr>
              <a:t>》</a:t>
            </a:r>
            <a:r>
              <a:rPr lang="zh-CN" altLang="en-US" sz="14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rPr>
              <a:t>数据分析整理</a:t>
            </a:r>
            <a:endParaRPr lang="zh-CN" altLang="zh-CN" sz="1400" dirty="0">
              <a:solidFill>
                <a:schemeClr val="tx1"/>
              </a:solidFill>
              <a:effectLst>
                <a:outerShdw blurRad="31750" dist="25400" dir="5400000" algn="tl" rotWithShape="0">
                  <a:srgbClr val="000000">
                    <a:alpha val="25000"/>
                  </a:srgbClr>
                </a:outerShdw>
              </a:effectLst>
              <a:latin typeface="等线" pitchFamily="2" charset="-122"/>
              <a:ea typeface="等线" pitchFamily="2" charset="-122"/>
              <a:cs typeface="+mj-cs"/>
              <a:sym typeface="+mn-ea"/>
            </a:endParaRPr>
          </a:p>
        </p:txBody>
      </p:sp>
    </p:spTree>
    <p:extLst>
      <p:ext uri="{BB962C8B-B14F-4D97-AF65-F5344CB8AC3E}">
        <p14:creationId xmlns:p14="http://schemas.microsoft.com/office/powerpoint/2010/main" val="305961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stretch>
            <a:fillRect/>
          </a:stretch>
        </p:blipFill>
        <p:spPr>
          <a:xfrm>
            <a:off x="333324" y="1300953"/>
            <a:ext cx="5957748" cy="5026344"/>
          </a:xfrm>
          <a:prstGeom prst="rect">
            <a:avLst/>
          </a:prstGeom>
        </p:spPr>
        <p:style>
          <a:lnRef idx="2">
            <a:schemeClr val="accent2"/>
          </a:lnRef>
          <a:fillRef idx="1">
            <a:schemeClr val="lt1"/>
          </a:fillRef>
          <a:effectRef idx="0">
            <a:schemeClr val="accent2"/>
          </a:effectRef>
          <a:fontRef idx="minor">
            <a:schemeClr val="dk1"/>
          </a:fontRef>
        </p:style>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025" y="4119195"/>
            <a:ext cx="4840387" cy="2214000"/>
          </a:xfrm>
          <a:prstGeom prst="rect">
            <a:avLst/>
          </a:prstGeom>
          <a:ln/>
        </p:spPr>
        <p:style>
          <a:lnRef idx="2">
            <a:schemeClr val="accent2"/>
          </a:lnRef>
          <a:fillRef idx="1">
            <a:schemeClr val="lt1"/>
          </a:fillRef>
          <a:effectRef idx="0">
            <a:schemeClr val="accent2"/>
          </a:effectRef>
          <a:fontRef idx="minor">
            <a:schemeClr val="dk1"/>
          </a:fontRef>
        </p:style>
      </p:pic>
      <p:sp>
        <p:nvSpPr>
          <p:cNvPr id="7" name="文本框 6"/>
          <p:cNvSpPr txBox="1"/>
          <p:nvPr/>
        </p:nvSpPr>
        <p:spPr>
          <a:xfrm>
            <a:off x="1822659" y="1541468"/>
            <a:ext cx="2979078" cy="369332"/>
          </a:xfrm>
          <a:prstGeom prst="rect">
            <a:avLst/>
          </a:prstGeom>
          <a:noFill/>
        </p:spPr>
        <p:txBody>
          <a:bodyPr wrap="square" rtlCol="0">
            <a:spAutoFit/>
          </a:bodyPr>
          <a:lstStyle/>
          <a:p>
            <a:r>
              <a:rPr lang="zh-CN" altLang="en-US" dirty="0">
                <a:latin typeface="Microsoft YaHei" panose="020B0503020204020204" pitchFamily="34" charset="-122"/>
                <a:ea typeface="Microsoft YaHei" panose="020B0503020204020204" pitchFamily="34" charset="-122"/>
              </a:rPr>
              <a:t>中国电力设备年利用小时数</a:t>
            </a:r>
          </a:p>
        </p:txBody>
      </p:sp>
      <p:sp>
        <p:nvSpPr>
          <p:cNvPr id="5" name="文本框 1">
            <a:extLst>
              <a:ext uri="{FF2B5EF4-FFF2-40B4-BE49-F238E27FC236}">
                <a16:creationId xmlns:a16="http://schemas.microsoft.com/office/drawing/2014/main" id="{479300D8-9E44-2C44-8574-25FD7F5D43AB}"/>
              </a:ext>
            </a:extLst>
          </p:cNvPr>
          <p:cNvSpPr txBox="1">
            <a:spLocks noChangeArrowheads="1"/>
          </p:cNvSpPr>
          <p:nvPr/>
        </p:nvSpPr>
        <p:spPr bwMode="auto">
          <a:xfrm>
            <a:off x="261349" y="75388"/>
            <a:ext cx="11669302" cy="73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b="1" dirty="0">
                <a:latin typeface="等线" pitchFamily="2" charset="-122"/>
                <a:ea typeface="等线" pitchFamily="2" charset="-122"/>
                <a:sym typeface="Calibri" panose="020F0502020204030204" pitchFamily="34" charset="0"/>
              </a:rPr>
              <a:t>7</a:t>
            </a:r>
            <a:r>
              <a:rPr lang="zh-CN" altLang="en-US" b="1" dirty="0">
                <a:latin typeface="等线" pitchFamily="2" charset="-122"/>
                <a:ea typeface="等线" pitchFamily="2" charset="-122"/>
                <a:sym typeface="Calibri" panose="020F0502020204030204" pitchFamily="34" charset="0"/>
              </a:rPr>
              <a:t>、煤电运行年龄平均</a:t>
            </a:r>
            <a:r>
              <a:rPr lang="en-US" altLang="zh-CN" b="1" dirty="0">
                <a:latin typeface="等线" pitchFamily="2" charset="-122"/>
                <a:ea typeface="等线" pitchFamily="2" charset="-122"/>
                <a:sym typeface="Calibri" panose="020F0502020204030204" pitchFamily="34" charset="0"/>
              </a:rPr>
              <a:t>12</a:t>
            </a:r>
            <a:r>
              <a:rPr lang="zh-CN" altLang="en-US" b="1" dirty="0">
                <a:latin typeface="等线" pitchFamily="2" charset="-122"/>
                <a:ea typeface="等线" pitchFamily="2" charset="-122"/>
                <a:sym typeface="Calibri" panose="020F0502020204030204" pitchFamily="34" charset="0"/>
              </a:rPr>
              <a:t>年，比发达国家煤电淘汰时的年龄小约</a:t>
            </a:r>
            <a:r>
              <a:rPr lang="en-US" altLang="zh-CN" b="1" dirty="0">
                <a:latin typeface="等线" pitchFamily="2" charset="-122"/>
                <a:ea typeface="等线" pitchFamily="2" charset="-122"/>
                <a:sym typeface="Calibri" panose="020F0502020204030204" pitchFamily="34" charset="0"/>
              </a:rPr>
              <a:t>30</a:t>
            </a:r>
            <a:r>
              <a:rPr lang="zh-CN" altLang="en-US" b="1" dirty="0">
                <a:latin typeface="等线" pitchFamily="2" charset="-122"/>
                <a:ea typeface="等线" pitchFamily="2" charset="-122"/>
                <a:sym typeface="Calibri" panose="020F0502020204030204" pitchFamily="34" charset="0"/>
              </a:rPr>
              <a:t>岁；煤电设备利用小时数下降到</a:t>
            </a:r>
            <a:r>
              <a:rPr lang="en-US" altLang="zh-CN" b="1" dirty="0">
                <a:latin typeface="等线" pitchFamily="2" charset="-122"/>
                <a:ea typeface="等线" pitchFamily="2" charset="-122"/>
                <a:sym typeface="Calibri" panose="020F0502020204030204" pitchFamily="34" charset="0"/>
              </a:rPr>
              <a:t>4300</a:t>
            </a:r>
            <a:r>
              <a:rPr lang="zh-CN" altLang="en-US" b="1" dirty="0">
                <a:latin typeface="等线" pitchFamily="2" charset="-122"/>
                <a:ea typeface="等线" pitchFamily="2" charset="-122"/>
                <a:sym typeface="Calibri" panose="020F0502020204030204" pitchFamily="34" charset="0"/>
              </a:rPr>
              <a:t>左右，并有进一步下降趋势；煤电利用小时下降的原因，主要是提高电力保供水平，以及为电力系统的灵活性调节服务。</a:t>
            </a:r>
          </a:p>
        </p:txBody>
      </p:sp>
      <p:pic>
        <p:nvPicPr>
          <p:cNvPr id="8" name="图片 7">
            <a:extLst>
              <a:ext uri="{FF2B5EF4-FFF2-40B4-BE49-F238E27FC236}">
                <a16:creationId xmlns:a16="http://schemas.microsoft.com/office/drawing/2014/main" id="{C74D53E8-340A-9D42-93D3-635B475C36F8}"/>
              </a:ext>
            </a:extLst>
          </p:cNvPr>
          <p:cNvPicPr>
            <a:picLocks noChangeAspect="1"/>
          </p:cNvPicPr>
          <p:nvPr/>
        </p:nvPicPr>
        <p:blipFill>
          <a:blip r:embed="rId4" cstate="print"/>
          <a:stretch>
            <a:fillRect/>
          </a:stretch>
        </p:blipFill>
        <p:spPr>
          <a:xfrm>
            <a:off x="6598025" y="1300953"/>
            <a:ext cx="4827490" cy="2659057"/>
          </a:xfrm>
          <a:prstGeom prst="rect">
            <a:avLst/>
          </a:prstGeom>
        </p:spPr>
        <p:style>
          <a:lnRef idx="2">
            <a:schemeClr val="accent2"/>
          </a:lnRef>
          <a:fillRef idx="1">
            <a:schemeClr val="lt1"/>
          </a:fillRef>
          <a:effectRef idx="0">
            <a:schemeClr val="accent2"/>
          </a:effectRef>
          <a:fontRef idx="minor">
            <a:schemeClr val="dk1"/>
          </a:fontRef>
        </p:style>
      </p:pic>
      <p:sp>
        <p:nvSpPr>
          <p:cNvPr id="2" name="文本框 1">
            <a:extLst>
              <a:ext uri="{FF2B5EF4-FFF2-40B4-BE49-F238E27FC236}">
                <a16:creationId xmlns:a16="http://schemas.microsoft.com/office/drawing/2014/main" id="{996CEF31-2783-4344-B95B-0444545AEB32}"/>
              </a:ext>
            </a:extLst>
          </p:cNvPr>
          <p:cNvSpPr txBox="1"/>
          <p:nvPr/>
        </p:nvSpPr>
        <p:spPr>
          <a:xfrm rot="16200000">
            <a:off x="-439931" y="3415311"/>
            <a:ext cx="1877437" cy="307777"/>
          </a:xfrm>
          <a:prstGeom prst="rect">
            <a:avLst/>
          </a:prstGeom>
          <a:solidFill>
            <a:schemeClr val="bg1"/>
          </a:solidFill>
        </p:spPr>
        <p:txBody>
          <a:bodyPr wrap="none" rtlCol="0">
            <a:spAutoFit/>
          </a:bodyPr>
          <a:lstStyle/>
          <a:p>
            <a:r>
              <a:rPr kumimoji="1" lang="zh-CN" altLang="en-US" sz="1400" dirty="0">
                <a:latin typeface="Microsoft YaHei" panose="020B0503020204020204" pitchFamily="34" charset="-122"/>
                <a:ea typeface="Microsoft YaHei" panose="020B0503020204020204" pitchFamily="34" charset="-122"/>
              </a:rPr>
              <a:t>年均利用小时数</a:t>
            </a:r>
            <a:r>
              <a:rPr kumimoji="1" lang="en-US" altLang="zh-CN" sz="1400" dirty="0">
                <a:latin typeface="Microsoft YaHei" panose="020B0503020204020204" pitchFamily="34" charset="-122"/>
                <a:ea typeface="Microsoft YaHei" panose="020B0503020204020204" pitchFamily="34" charset="-122"/>
              </a:rPr>
              <a:t>/</a:t>
            </a:r>
            <a:r>
              <a:rPr kumimoji="1" lang="zh-CN" altLang="en-US" sz="1400" dirty="0">
                <a:latin typeface="Microsoft YaHei" panose="020B0503020204020204" pitchFamily="34" charset="-122"/>
                <a:ea typeface="Microsoft YaHei" panose="020B0503020204020204" pitchFamily="34" charset="-122"/>
              </a:rPr>
              <a:t>小时</a:t>
            </a:r>
          </a:p>
        </p:txBody>
      </p:sp>
    </p:spTree>
    <p:extLst>
      <p:ext uri="{BB962C8B-B14F-4D97-AF65-F5344CB8AC3E}">
        <p14:creationId xmlns:p14="http://schemas.microsoft.com/office/powerpoint/2010/main" val="1135775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407144;#105957;"/>
  <p:tag name="KSO_WM_SLIDE_ITEM_CNT" val="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zuwznq">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zuwznq">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zuwznq">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中电联PPT模板02">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zuwznq">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zuwznq">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zuwznq">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4778</TotalTime>
  <Pages>0</Pages>
  <Words>3175</Words>
  <Characters>0</Characters>
  <Application>Microsoft Office PowerPoint</Application>
  <DocSecurity>0</DocSecurity>
  <PresentationFormat>宽屏</PresentationFormat>
  <Lines>0</Lines>
  <Paragraphs>251</Paragraphs>
  <Slides>16</Slides>
  <Notes>3</Notes>
  <HiddenSlides>0</HiddenSlides>
  <MMClips>0</MMClips>
  <ScaleCrop>false</ScaleCrop>
  <HeadingPairs>
    <vt:vector size="6" baseType="variant">
      <vt:variant>
        <vt:lpstr>已用的字体</vt:lpstr>
      </vt:variant>
      <vt:variant>
        <vt:i4>16</vt:i4>
      </vt:variant>
      <vt:variant>
        <vt:lpstr>主题</vt:lpstr>
      </vt:variant>
      <vt:variant>
        <vt:i4>8</vt:i4>
      </vt:variant>
      <vt:variant>
        <vt:lpstr>幻灯片标题</vt:lpstr>
      </vt:variant>
      <vt:variant>
        <vt:i4>16</vt:i4>
      </vt:variant>
    </vt:vector>
  </HeadingPairs>
  <TitlesOfParts>
    <vt:vector size="40" baseType="lpstr">
      <vt:lpstr>Arial Unicode MS</vt:lpstr>
      <vt:lpstr>Helvetica Neue</vt:lpstr>
      <vt:lpstr>Microsoft YaHei UI</vt:lpstr>
      <vt:lpstr>等线</vt:lpstr>
      <vt:lpstr>等线 Light</vt:lpstr>
      <vt:lpstr>黑体</vt:lpstr>
      <vt:lpstr>华文细黑</vt:lpstr>
      <vt:lpstr>华文中宋</vt:lpstr>
      <vt:lpstr>宋体</vt:lpstr>
      <vt:lpstr>Microsoft YaHei</vt:lpstr>
      <vt:lpstr>Microsoft YaHei</vt:lpstr>
      <vt:lpstr>Microsoft YaHei</vt:lpstr>
      <vt:lpstr>Arial</vt:lpstr>
      <vt:lpstr>Calibri</vt:lpstr>
      <vt:lpstr>Times New Roman</vt:lpstr>
      <vt:lpstr>Wingdings</vt:lpstr>
      <vt:lpstr>默认设计模板</vt:lpstr>
      <vt:lpstr>2_自定义设计方案</vt:lpstr>
      <vt:lpstr>3_自定义设计方案</vt:lpstr>
      <vt:lpstr>4_自定义设计方案</vt:lpstr>
      <vt:lpstr>中电联PPT模板02</vt:lpstr>
      <vt:lpstr>8_自定义设计方案</vt:lpstr>
      <vt:lpstr>5_自定义设计方案</vt:lpstr>
      <vt:lpstr>6_自定义设计方案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xiefan</dc:creator>
  <cp:lastModifiedBy>W ZX</cp:lastModifiedBy>
  <cp:revision>466</cp:revision>
  <dcterms:created xsi:type="dcterms:W3CDTF">2013-01-25T01:44:32Z</dcterms:created>
  <dcterms:modified xsi:type="dcterms:W3CDTF">2022-08-23T02:43:18Z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2052-9.1.0.4569</vt:lpwstr>
  </property>
</Properties>
</file>